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9"/>
  </p:notesMasterIdLst>
  <p:handoutMasterIdLst>
    <p:handoutMasterId r:id="rId60"/>
  </p:handoutMasterIdLst>
  <p:sldIdLst>
    <p:sldId id="256" r:id="rId2"/>
    <p:sldId id="286" r:id="rId3"/>
    <p:sldId id="257" r:id="rId4"/>
    <p:sldId id="258" r:id="rId5"/>
    <p:sldId id="259" r:id="rId6"/>
    <p:sldId id="260" r:id="rId7"/>
    <p:sldId id="261" r:id="rId8"/>
    <p:sldId id="262" r:id="rId9"/>
    <p:sldId id="263" r:id="rId10"/>
    <p:sldId id="264" r:id="rId11"/>
    <p:sldId id="265" r:id="rId12"/>
    <p:sldId id="266" r:id="rId13"/>
    <p:sldId id="269" r:id="rId14"/>
    <p:sldId id="267" r:id="rId15"/>
    <p:sldId id="268"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7" r:id="rId32"/>
    <p:sldId id="289" r:id="rId33"/>
    <p:sldId id="290" r:id="rId34"/>
    <p:sldId id="291" r:id="rId35"/>
    <p:sldId id="292" r:id="rId36"/>
    <p:sldId id="293" r:id="rId37"/>
    <p:sldId id="294" r:id="rId38"/>
    <p:sldId id="295" r:id="rId39"/>
    <p:sldId id="296" r:id="rId40"/>
    <p:sldId id="297" r:id="rId41"/>
    <p:sldId id="288"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D773F6-291F-4E3A-B59E-268DF7006A30}" type="doc">
      <dgm:prSet loTypeId="urn:microsoft.com/office/officeart/2008/layout/HexagonCluster" loCatId="picture" qsTypeId="urn:microsoft.com/office/officeart/2005/8/quickstyle/simple1" qsCatId="simple" csTypeId="urn:microsoft.com/office/officeart/2005/8/colors/accent1_2" csCatId="accent1" phldr="1"/>
      <dgm:spPr/>
    </dgm:pt>
    <dgm:pt modelId="{5E4453EA-6706-4D70-91A7-99BEF5A1B5BA}">
      <dgm:prSet phldrT="[Text]"/>
      <dgm:spPr/>
      <dgm:t>
        <a:bodyPr/>
        <a:lstStyle/>
        <a:p>
          <a:r>
            <a:rPr lang="en-US" dirty="0" smtClean="0"/>
            <a:t>TOPICS</a:t>
          </a:r>
          <a:endParaRPr lang="en-US" dirty="0"/>
        </a:p>
      </dgm:t>
    </dgm:pt>
    <dgm:pt modelId="{21A8E2E0-7243-4340-84A5-8ABBC832587A}" type="parTrans" cxnId="{27DAA8B4-09EC-47ED-9E70-6890AA6BAA16}">
      <dgm:prSet/>
      <dgm:spPr/>
      <dgm:t>
        <a:bodyPr/>
        <a:lstStyle/>
        <a:p>
          <a:endParaRPr lang="en-US"/>
        </a:p>
      </dgm:t>
    </dgm:pt>
    <dgm:pt modelId="{B5912350-1EE2-4FFA-867A-910EC055672E}" type="sibTrans" cxnId="{27DAA8B4-09EC-47ED-9E70-6890AA6BAA16}">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44000" r="-44000"/>
          </a:stretch>
        </a:blipFill>
      </dgm:spPr>
      <dgm:t>
        <a:bodyPr/>
        <a:lstStyle/>
        <a:p>
          <a:endParaRPr lang="en-US"/>
        </a:p>
      </dgm:t>
    </dgm:pt>
    <dgm:pt modelId="{D27035A6-528A-49C0-9CFB-0C7E5E84CD93}" type="pres">
      <dgm:prSet presAssocID="{CCD773F6-291F-4E3A-B59E-268DF7006A30}" presName="Name0" presStyleCnt="0">
        <dgm:presLayoutVars>
          <dgm:chMax val="21"/>
          <dgm:chPref val="21"/>
        </dgm:presLayoutVars>
      </dgm:prSet>
      <dgm:spPr/>
    </dgm:pt>
    <dgm:pt modelId="{95950922-0AB0-478D-86BE-7CC72A452F8F}" type="pres">
      <dgm:prSet presAssocID="{5E4453EA-6706-4D70-91A7-99BEF5A1B5BA}" presName="text1" presStyleCnt="0"/>
      <dgm:spPr/>
    </dgm:pt>
    <dgm:pt modelId="{AB154E89-0A71-4259-A873-61377D14F6BB}" type="pres">
      <dgm:prSet presAssocID="{5E4453EA-6706-4D70-91A7-99BEF5A1B5BA}" presName="textRepeatNode" presStyleLbl="alignNode1" presStyleIdx="0" presStyleCnt="1">
        <dgm:presLayoutVars>
          <dgm:chMax val="0"/>
          <dgm:chPref val="0"/>
          <dgm:bulletEnabled val="1"/>
        </dgm:presLayoutVars>
      </dgm:prSet>
      <dgm:spPr/>
      <dgm:t>
        <a:bodyPr/>
        <a:lstStyle/>
        <a:p>
          <a:endParaRPr lang="en-US"/>
        </a:p>
      </dgm:t>
    </dgm:pt>
    <dgm:pt modelId="{668DFD09-2E19-43E1-A7A9-EA40D3647ACF}" type="pres">
      <dgm:prSet presAssocID="{5E4453EA-6706-4D70-91A7-99BEF5A1B5BA}" presName="textaccent1" presStyleCnt="0"/>
      <dgm:spPr/>
    </dgm:pt>
    <dgm:pt modelId="{ED0B8F8B-B8F3-459E-BA74-F78117CDC122}" type="pres">
      <dgm:prSet presAssocID="{5E4453EA-6706-4D70-91A7-99BEF5A1B5BA}" presName="accentRepeatNode" presStyleLbl="solidAlignAcc1" presStyleIdx="0" presStyleCnt="2"/>
      <dgm:spPr/>
    </dgm:pt>
    <dgm:pt modelId="{6862170A-83FF-49FA-B734-41E3C36E7602}" type="pres">
      <dgm:prSet presAssocID="{B5912350-1EE2-4FFA-867A-910EC055672E}" presName="image1" presStyleCnt="0"/>
      <dgm:spPr/>
    </dgm:pt>
    <dgm:pt modelId="{76E68687-5B1D-48DF-84D6-4F2EFE487899}" type="pres">
      <dgm:prSet presAssocID="{B5912350-1EE2-4FFA-867A-910EC055672E}" presName="imageRepeatNode" presStyleLbl="alignAcc1" presStyleIdx="0" presStyleCnt="1"/>
      <dgm:spPr/>
      <dgm:t>
        <a:bodyPr/>
        <a:lstStyle/>
        <a:p>
          <a:endParaRPr lang="en-US"/>
        </a:p>
      </dgm:t>
    </dgm:pt>
    <dgm:pt modelId="{10BD0B79-B2A0-4F0C-9311-E75621365DB9}" type="pres">
      <dgm:prSet presAssocID="{B5912350-1EE2-4FFA-867A-910EC055672E}" presName="imageaccent1" presStyleCnt="0"/>
      <dgm:spPr/>
    </dgm:pt>
    <dgm:pt modelId="{1CC24BE2-B10A-4FA4-9613-98931AA5478E}" type="pres">
      <dgm:prSet presAssocID="{B5912350-1EE2-4FFA-867A-910EC055672E}" presName="accentRepeatNode" presStyleLbl="solidAlignAcc1" presStyleIdx="1" presStyleCnt="2"/>
      <dgm:spPr/>
    </dgm:pt>
  </dgm:ptLst>
  <dgm:cxnLst>
    <dgm:cxn modelId="{C181201D-15B6-42FC-9B10-A34C552CF43B}" type="presOf" srcId="{5E4453EA-6706-4D70-91A7-99BEF5A1B5BA}" destId="{AB154E89-0A71-4259-A873-61377D14F6BB}" srcOrd="0" destOrd="0" presId="urn:microsoft.com/office/officeart/2008/layout/HexagonCluster"/>
    <dgm:cxn modelId="{27DAA8B4-09EC-47ED-9E70-6890AA6BAA16}" srcId="{CCD773F6-291F-4E3A-B59E-268DF7006A30}" destId="{5E4453EA-6706-4D70-91A7-99BEF5A1B5BA}" srcOrd="0" destOrd="0" parTransId="{21A8E2E0-7243-4340-84A5-8ABBC832587A}" sibTransId="{B5912350-1EE2-4FFA-867A-910EC055672E}"/>
    <dgm:cxn modelId="{751CB6DA-4EF2-40A9-B1B5-AEEBFCC52E07}" type="presOf" srcId="{B5912350-1EE2-4FFA-867A-910EC055672E}" destId="{76E68687-5B1D-48DF-84D6-4F2EFE487899}" srcOrd="0" destOrd="0" presId="urn:microsoft.com/office/officeart/2008/layout/HexagonCluster"/>
    <dgm:cxn modelId="{740A4C4D-A919-4FBE-88F0-9ED6A3C0663C}" type="presOf" srcId="{CCD773F6-291F-4E3A-B59E-268DF7006A30}" destId="{D27035A6-528A-49C0-9CFB-0C7E5E84CD93}" srcOrd="0" destOrd="0" presId="urn:microsoft.com/office/officeart/2008/layout/HexagonCluster"/>
    <dgm:cxn modelId="{C1DFAEC2-04BA-479E-A1B7-70913CEE88BA}" type="presParOf" srcId="{D27035A6-528A-49C0-9CFB-0C7E5E84CD93}" destId="{95950922-0AB0-478D-86BE-7CC72A452F8F}" srcOrd="0" destOrd="0" presId="urn:microsoft.com/office/officeart/2008/layout/HexagonCluster"/>
    <dgm:cxn modelId="{4B665E01-2F90-4DD0-AE32-6D13C35E70BC}" type="presParOf" srcId="{95950922-0AB0-478D-86BE-7CC72A452F8F}" destId="{AB154E89-0A71-4259-A873-61377D14F6BB}" srcOrd="0" destOrd="0" presId="urn:microsoft.com/office/officeart/2008/layout/HexagonCluster"/>
    <dgm:cxn modelId="{2789411D-843F-4D1B-9D3D-57B9D26800A9}" type="presParOf" srcId="{D27035A6-528A-49C0-9CFB-0C7E5E84CD93}" destId="{668DFD09-2E19-43E1-A7A9-EA40D3647ACF}" srcOrd="1" destOrd="0" presId="urn:microsoft.com/office/officeart/2008/layout/HexagonCluster"/>
    <dgm:cxn modelId="{8807624A-4D72-4769-B286-1E6CA2165509}" type="presParOf" srcId="{668DFD09-2E19-43E1-A7A9-EA40D3647ACF}" destId="{ED0B8F8B-B8F3-459E-BA74-F78117CDC122}" srcOrd="0" destOrd="0" presId="urn:microsoft.com/office/officeart/2008/layout/HexagonCluster"/>
    <dgm:cxn modelId="{F9C41799-BD85-4103-8551-B771B9887A3B}" type="presParOf" srcId="{D27035A6-528A-49C0-9CFB-0C7E5E84CD93}" destId="{6862170A-83FF-49FA-B734-41E3C36E7602}" srcOrd="2" destOrd="0" presId="urn:microsoft.com/office/officeart/2008/layout/HexagonCluster"/>
    <dgm:cxn modelId="{B78DD98D-2983-4C80-8263-2F3732E24496}" type="presParOf" srcId="{6862170A-83FF-49FA-B734-41E3C36E7602}" destId="{76E68687-5B1D-48DF-84D6-4F2EFE487899}" srcOrd="0" destOrd="0" presId="urn:microsoft.com/office/officeart/2008/layout/HexagonCluster"/>
    <dgm:cxn modelId="{D77D6F22-6A79-4774-BA3B-AD85A2C62812}" type="presParOf" srcId="{D27035A6-528A-49C0-9CFB-0C7E5E84CD93}" destId="{10BD0B79-B2A0-4F0C-9311-E75621365DB9}" srcOrd="3" destOrd="0" presId="urn:microsoft.com/office/officeart/2008/layout/HexagonCluster"/>
    <dgm:cxn modelId="{26662F21-920A-42A1-9332-320E6D8B2377}" type="presParOf" srcId="{10BD0B79-B2A0-4F0C-9311-E75621365DB9}" destId="{1CC24BE2-B10A-4FA4-9613-98931AA5478E}" srcOrd="0" destOrd="0" presId="urn:microsoft.com/office/officeart/2008/layout/Hexagon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54E89-0A71-4259-A873-61377D14F6BB}">
      <dsp:nvSpPr>
        <dsp:cNvPr id="0" name=""/>
        <dsp:cNvSpPr/>
      </dsp:nvSpPr>
      <dsp:spPr>
        <a:xfrm>
          <a:off x="1903323" y="1636130"/>
          <a:ext cx="2302916" cy="1983188"/>
        </a:xfrm>
        <a:prstGeom prst="hexagon">
          <a:avLst>
            <a:gd name="adj" fmla="val 25000"/>
            <a:gd name="vf" fmla="val 115470"/>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0800" rIns="0" bIns="50800" numCol="1" spcCol="1270" anchor="ctr" anchorCtr="0">
          <a:noAutofit/>
        </a:bodyPr>
        <a:lstStyle/>
        <a:p>
          <a:pPr lvl="0" algn="ctr" defTabSz="1778000">
            <a:lnSpc>
              <a:spcPct val="90000"/>
            </a:lnSpc>
            <a:spcBef>
              <a:spcPct val="0"/>
            </a:spcBef>
            <a:spcAft>
              <a:spcPct val="35000"/>
            </a:spcAft>
          </a:pPr>
          <a:r>
            <a:rPr lang="en-US" sz="4000" kern="1200" dirty="0" smtClean="0"/>
            <a:t>TOPICS</a:t>
          </a:r>
          <a:endParaRPr lang="en-US" sz="4000" kern="1200" dirty="0"/>
        </a:p>
      </dsp:txBody>
      <dsp:txXfrm>
        <a:off x="2260498" y="1943716"/>
        <a:ext cx="1588566" cy="1368016"/>
      </dsp:txXfrm>
    </dsp:sp>
    <dsp:sp modelId="{ED0B8F8B-B8F3-459E-BA74-F78117CDC122}">
      <dsp:nvSpPr>
        <dsp:cNvPr id="0" name=""/>
        <dsp:cNvSpPr/>
      </dsp:nvSpPr>
      <dsp:spPr>
        <a:xfrm>
          <a:off x="1956742" y="2511887"/>
          <a:ext cx="268778" cy="231978"/>
        </a:xfrm>
        <a:prstGeom prst="hexagon">
          <a:avLst>
            <a:gd name="adj" fmla="val 25000"/>
            <a:gd name="vf" fmla="val 115470"/>
          </a:avLst>
        </a:prstGeom>
        <a:solidFill>
          <a:schemeClr val="l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E68687-5B1D-48DF-84D6-4F2EFE487899}">
      <dsp:nvSpPr>
        <dsp:cNvPr id="0" name=""/>
        <dsp:cNvSpPr/>
      </dsp:nvSpPr>
      <dsp:spPr>
        <a:xfrm>
          <a:off x="0" y="586920"/>
          <a:ext cx="2299972" cy="1982582"/>
        </a:xfrm>
        <a:prstGeom prst="hexagon">
          <a:avLst>
            <a:gd name="adj" fmla="val 25000"/>
            <a:gd name="vf" fmla="val 1154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44000" r="-44000"/>
          </a:stretch>
        </a:blip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C24BE2-B10A-4FA4-9613-98931AA5478E}">
      <dsp:nvSpPr>
        <dsp:cNvPr id="0" name=""/>
        <dsp:cNvSpPr/>
      </dsp:nvSpPr>
      <dsp:spPr>
        <a:xfrm>
          <a:off x="1557150" y="2295070"/>
          <a:ext cx="268778" cy="231978"/>
        </a:xfrm>
        <a:prstGeom prst="hexagon">
          <a:avLst>
            <a:gd name="adj" fmla="val 25000"/>
            <a:gd name="vf" fmla="val 115470"/>
          </a:avLst>
        </a:prstGeom>
        <a:solidFill>
          <a:schemeClr val="l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A0B38F-F2A3-480D-8E24-796B34DEC1AE}" type="datetimeFigureOut">
              <a:rPr lang="en-US" smtClean="0"/>
              <a:t>1/28/2024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3EBD2FD-8EE5-40A1-AE23-9D38CDB37614}" type="slidenum">
              <a:rPr lang="en-US" smtClean="0"/>
              <a:t>‹#›</a:t>
            </a:fld>
            <a:endParaRPr lang="en-US"/>
          </a:p>
        </p:txBody>
      </p:sp>
    </p:spTree>
    <p:extLst>
      <p:ext uri="{BB962C8B-B14F-4D97-AF65-F5344CB8AC3E}">
        <p14:creationId xmlns:p14="http://schemas.microsoft.com/office/powerpoint/2010/main" val="235724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CA9162-2AE1-4E26-AD0F-7CEFA5976D67}" type="datetimeFigureOut">
              <a:rPr lang="en-US" smtClean="0"/>
              <a:t>1/28/2024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938923-6404-47B2-8BD8-B1F2CCF4DC39}" type="slidenum">
              <a:rPr lang="en-US" smtClean="0"/>
              <a:t>‹#›</a:t>
            </a:fld>
            <a:endParaRPr lang="en-US"/>
          </a:p>
        </p:txBody>
      </p:sp>
    </p:spTree>
    <p:extLst>
      <p:ext uri="{BB962C8B-B14F-4D97-AF65-F5344CB8AC3E}">
        <p14:creationId xmlns:p14="http://schemas.microsoft.com/office/powerpoint/2010/main" val="1152390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a:t>
            </a:fld>
            <a:endParaRPr lang="en-US"/>
          </a:p>
        </p:txBody>
      </p:sp>
    </p:spTree>
    <p:extLst>
      <p:ext uri="{BB962C8B-B14F-4D97-AF65-F5344CB8AC3E}">
        <p14:creationId xmlns:p14="http://schemas.microsoft.com/office/powerpoint/2010/main" val="3795211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10</a:t>
            </a:fld>
            <a:endParaRPr lang="en-US"/>
          </a:p>
        </p:txBody>
      </p:sp>
    </p:spTree>
    <p:extLst>
      <p:ext uri="{BB962C8B-B14F-4D97-AF65-F5344CB8AC3E}">
        <p14:creationId xmlns:p14="http://schemas.microsoft.com/office/powerpoint/2010/main" val="3074694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11</a:t>
            </a:fld>
            <a:endParaRPr lang="en-US"/>
          </a:p>
        </p:txBody>
      </p:sp>
    </p:spTree>
    <p:extLst>
      <p:ext uri="{BB962C8B-B14F-4D97-AF65-F5344CB8AC3E}">
        <p14:creationId xmlns:p14="http://schemas.microsoft.com/office/powerpoint/2010/main" val="1366918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12</a:t>
            </a:fld>
            <a:endParaRPr lang="en-US"/>
          </a:p>
        </p:txBody>
      </p:sp>
    </p:spTree>
    <p:extLst>
      <p:ext uri="{BB962C8B-B14F-4D97-AF65-F5344CB8AC3E}">
        <p14:creationId xmlns:p14="http://schemas.microsoft.com/office/powerpoint/2010/main" val="2884710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13</a:t>
            </a:fld>
            <a:endParaRPr lang="en-US"/>
          </a:p>
        </p:txBody>
      </p:sp>
    </p:spTree>
    <p:extLst>
      <p:ext uri="{BB962C8B-B14F-4D97-AF65-F5344CB8AC3E}">
        <p14:creationId xmlns:p14="http://schemas.microsoft.com/office/powerpoint/2010/main" val="1371749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14</a:t>
            </a:fld>
            <a:endParaRPr lang="en-US"/>
          </a:p>
        </p:txBody>
      </p:sp>
    </p:spTree>
    <p:extLst>
      <p:ext uri="{BB962C8B-B14F-4D97-AF65-F5344CB8AC3E}">
        <p14:creationId xmlns:p14="http://schemas.microsoft.com/office/powerpoint/2010/main" val="3944753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15</a:t>
            </a:fld>
            <a:endParaRPr lang="en-US"/>
          </a:p>
        </p:txBody>
      </p:sp>
    </p:spTree>
    <p:extLst>
      <p:ext uri="{BB962C8B-B14F-4D97-AF65-F5344CB8AC3E}">
        <p14:creationId xmlns:p14="http://schemas.microsoft.com/office/powerpoint/2010/main" val="3100376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16</a:t>
            </a:fld>
            <a:endParaRPr lang="en-US"/>
          </a:p>
        </p:txBody>
      </p:sp>
    </p:spTree>
    <p:extLst>
      <p:ext uri="{BB962C8B-B14F-4D97-AF65-F5344CB8AC3E}">
        <p14:creationId xmlns:p14="http://schemas.microsoft.com/office/powerpoint/2010/main" val="2777229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17</a:t>
            </a:fld>
            <a:endParaRPr lang="en-US"/>
          </a:p>
        </p:txBody>
      </p:sp>
    </p:spTree>
    <p:extLst>
      <p:ext uri="{BB962C8B-B14F-4D97-AF65-F5344CB8AC3E}">
        <p14:creationId xmlns:p14="http://schemas.microsoft.com/office/powerpoint/2010/main" val="9575733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18</a:t>
            </a:fld>
            <a:endParaRPr lang="en-US"/>
          </a:p>
        </p:txBody>
      </p:sp>
    </p:spTree>
    <p:extLst>
      <p:ext uri="{BB962C8B-B14F-4D97-AF65-F5344CB8AC3E}">
        <p14:creationId xmlns:p14="http://schemas.microsoft.com/office/powerpoint/2010/main" val="2208805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19</a:t>
            </a:fld>
            <a:endParaRPr lang="en-US"/>
          </a:p>
        </p:txBody>
      </p:sp>
    </p:spTree>
    <p:extLst>
      <p:ext uri="{BB962C8B-B14F-4D97-AF65-F5344CB8AC3E}">
        <p14:creationId xmlns:p14="http://schemas.microsoft.com/office/powerpoint/2010/main" val="2152039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a:t>
            </a:fld>
            <a:endParaRPr lang="en-US"/>
          </a:p>
        </p:txBody>
      </p:sp>
    </p:spTree>
    <p:extLst>
      <p:ext uri="{BB962C8B-B14F-4D97-AF65-F5344CB8AC3E}">
        <p14:creationId xmlns:p14="http://schemas.microsoft.com/office/powerpoint/2010/main" val="3672528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20</a:t>
            </a:fld>
            <a:endParaRPr lang="en-US"/>
          </a:p>
        </p:txBody>
      </p:sp>
    </p:spTree>
    <p:extLst>
      <p:ext uri="{BB962C8B-B14F-4D97-AF65-F5344CB8AC3E}">
        <p14:creationId xmlns:p14="http://schemas.microsoft.com/office/powerpoint/2010/main" val="3924670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21</a:t>
            </a:fld>
            <a:endParaRPr lang="en-US"/>
          </a:p>
        </p:txBody>
      </p:sp>
    </p:spTree>
    <p:extLst>
      <p:ext uri="{BB962C8B-B14F-4D97-AF65-F5344CB8AC3E}">
        <p14:creationId xmlns:p14="http://schemas.microsoft.com/office/powerpoint/2010/main" val="19674030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22</a:t>
            </a:fld>
            <a:endParaRPr lang="en-US"/>
          </a:p>
        </p:txBody>
      </p:sp>
    </p:spTree>
    <p:extLst>
      <p:ext uri="{BB962C8B-B14F-4D97-AF65-F5344CB8AC3E}">
        <p14:creationId xmlns:p14="http://schemas.microsoft.com/office/powerpoint/2010/main" val="454630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23</a:t>
            </a:fld>
            <a:endParaRPr lang="en-US"/>
          </a:p>
        </p:txBody>
      </p:sp>
    </p:spTree>
    <p:extLst>
      <p:ext uri="{BB962C8B-B14F-4D97-AF65-F5344CB8AC3E}">
        <p14:creationId xmlns:p14="http://schemas.microsoft.com/office/powerpoint/2010/main" val="365592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24</a:t>
            </a:fld>
            <a:endParaRPr lang="en-US"/>
          </a:p>
        </p:txBody>
      </p:sp>
    </p:spTree>
    <p:extLst>
      <p:ext uri="{BB962C8B-B14F-4D97-AF65-F5344CB8AC3E}">
        <p14:creationId xmlns:p14="http://schemas.microsoft.com/office/powerpoint/2010/main" val="38287975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25</a:t>
            </a:fld>
            <a:endParaRPr lang="en-US"/>
          </a:p>
        </p:txBody>
      </p:sp>
    </p:spTree>
    <p:extLst>
      <p:ext uri="{BB962C8B-B14F-4D97-AF65-F5344CB8AC3E}">
        <p14:creationId xmlns:p14="http://schemas.microsoft.com/office/powerpoint/2010/main" val="2958062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26</a:t>
            </a:fld>
            <a:endParaRPr lang="en-US"/>
          </a:p>
        </p:txBody>
      </p:sp>
    </p:spTree>
    <p:extLst>
      <p:ext uri="{BB962C8B-B14F-4D97-AF65-F5344CB8AC3E}">
        <p14:creationId xmlns:p14="http://schemas.microsoft.com/office/powerpoint/2010/main" val="23280551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27</a:t>
            </a:fld>
            <a:endParaRPr lang="en-US"/>
          </a:p>
        </p:txBody>
      </p:sp>
    </p:spTree>
    <p:extLst>
      <p:ext uri="{BB962C8B-B14F-4D97-AF65-F5344CB8AC3E}">
        <p14:creationId xmlns:p14="http://schemas.microsoft.com/office/powerpoint/2010/main" val="10218297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28</a:t>
            </a:fld>
            <a:endParaRPr lang="en-US"/>
          </a:p>
        </p:txBody>
      </p:sp>
    </p:spTree>
    <p:extLst>
      <p:ext uri="{BB962C8B-B14F-4D97-AF65-F5344CB8AC3E}">
        <p14:creationId xmlns:p14="http://schemas.microsoft.com/office/powerpoint/2010/main" val="21821680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29</a:t>
            </a:fld>
            <a:endParaRPr lang="en-US"/>
          </a:p>
        </p:txBody>
      </p:sp>
    </p:spTree>
    <p:extLst>
      <p:ext uri="{BB962C8B-B14F-4D97-AF65-F5344CB8AC3E}">
        <p14:creationId xmlns:p14="http://schemas.microsoft.com/office/powerpoint/2010/main" val="3196240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a:t>
            </a:fld>
            <a:endParaRPr lang="en-US"/>
          </a:p>
        </p:txBody>
      </p:sp>
    </p:spTree>
    <p:extLst>
      <p:ext uri="{BB962C8B-B14F-4D97-AF65-F5344CB8AC3E}">
        <p14:creationId xmlns:p14="http://schemas.microsoft.com/office/powerpoint/2010/main" val="2773690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30</a:t>
            </a:fld>
            <a:endParaRPr lang="en-US"/>
          </a:p>
        </p:txBody>
      </p:sp>
    </p:spTree>
    <p:extLst>
      <p:ext uri="{BB962C8B-B14F-4D97-AF65-F5344CB8AC3E}">
        <p14:creationId xmlns:p14="http://schemas.microsoft.com/office/powerpoint/2010/main" val="30037469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31</a:t>
            </a:fld>
            <a:endParaRPr lang="en-US"/>
          </a:p>
        </p:txBody>
      </p:sp>
    </p:spTree>
    <p:extLst>
      <p:ext uri="{BB962C8B-B14F-4D97-AF65-F5344CB8AC3E}">
        <p14:creationId xmlns:p14="http://schemas.microsoft.com/office/powerpoint/2010/main" val="32200536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32</a:t>
            </a:fld>
            <a:endParaRPr lang="en-US"/>
          </a:p>
        </p:txBody>
      </p:sp>
    </p:spTree>
    <p:extLst>
      <p:ext uri="{BB962C8B-B14F-4D97-AF65-F5344CB8AC3E}">
        <p14:creationId xmlns:p14="http://schemas.microsoft.com/office/powerpoint/2010/main" val="39691409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33</a:t>
            </a:fld>
            <a:endParaRPr lang="en-US"/>
          </a:p>
        </p:txBody>
      </p:sp>
    </p:spTree>
    <p:extLst>
      <p:ext uri="{BB962C8B-B14F-4D97-AF65-F5344CB8AC3E}">
        <p14:creationId xmlns:p14="http://schemas.microsoft.com/office/powerpoint/2010/main" val="10493422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34</a:t>
            </a:fld>
            <a:endParaRPr lang="en-US"/>
          </a:p>
        </p:txBody>
      </p:sp>
    </p:spTree>
    <p:extLst>
      <p:ext uri="{BB962C8B-B14F-4D97-AF65-F5344CB8AC3E}">
        <p14:creationId xmlns:p14="http://schemas.microsoft.com/office/powerpoint/2010/main" val="19053893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35</a:t>
            </a:fld>
            <a:endParaRPr lang="en-US"/>
          </a:p>
        </p:txBody>
      </p:sp>
    </p:spTree>
    <p:extLst>
      <p:ext uri="{BB962C8B-B14F-4D97-AF65-F5344CB8AC3E}">
        <p14:creationId xmlns:p14="http://schemas.microsoft.com/office/powerpoint/2010/main" val="314057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36</a:t>
            </a:fld>
            <a:endParaRPr lang="en-US"/>
          </a:p>
        </p:txBody>
      </p:sp>
    </p:spTree>
    <p:extLst>
      <p:ext uri="{BB962C8B-B14F-4D97-AF65-F5344CB8AC3E}">
        <p14:creationId xmlns:p14="http://schemas.microsoft.com/office/powerpoint/2010/main" val="41306665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37</a:t>
            </a:fld>
            <a:endParaRPr lang="en-US"/>
          </a:p>
        </p:txBody>
      </p:sp>
    </p:spTree>
    <p:extLst>
      <p:ext uri="{BB962C8B-B14F-4D97-AF65-F5344CB8AC3E}">
        <p14:creationId xmlns:p14="http://schemas.microsoft.com/office/powerpoint/2010/main" val="25322859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38</a:t>
            </a:fld>
            <a:endParaRPr lang="en-US"/>
          </a:p>
        </p:txBody>
      </p:sp>
    </p:spTree>
    <p:extLst>
      <p:ext uri="{BB962C8B-B14F-4D97-AF65-F5344CB8AC3E}">
        <p14:creationId xmlns:p14="http://schemas.microsoft.com/office/powerpoint/2010/main" val="9013944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39</a:t>
            </a:fld>
            <a:endParaRPr lang="en-US"/>
          </a:p>
        </p:txBody>
      </p:sp>
    </p:spTree>
    <p:extLst>
      <p:ext uri="{BB962C8B-B14F-4D97-AF65-F5344CB8AC3E}">
        <p14:creationId xmlns:p14="http://schemas.microsoft.com/office/powerpoint/2010/main" val="2319203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a:t>
            </a:fld>
            <a:endParaRPr lang="en-US"/>
          </a:p>
        </p:txBody>
      </p:sp>
    </p:spTree>
    <p:extLst>
      <p:ext uri="{BB962C8B-B14F-4D97-AF65-F5344CB8AC3E}">
        <p14:creationId xmlns:p14="http://schemas.microsoft.com/office/powerpoint/2010/main" val="7429501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40</a:t>
            </a:fld>
            <a:endParaRPr lang="en-US"/>
          </a:p>
        </p:txBody>
      </p:sp>
    </p:spTree>
    <p:extLst>
      <p:ext uri="{BB962C8B-B14F-4D97-AF65-F5344CB8AC3E}">
        <p14:creationId xmlns:p14="http://schemas.microsoft.com/office/powerpoint/2010/main" val="28482935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41</a:t>
            </a:fld>
            <a:endParaRPr lang="en-US"/>
          </a:p>
        </p:txBody>
      </p:sp>
    </p:spTree>
    <p:extLst>
      <p:ext uri="{BB962C8B-B14F-4D97-AF65-F5344CB8AC3E}">
        <p14:creationId xmlns:p14="http://schemas.microsoft.com/office/powerpoint/2010/main" val="32382739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42</a:t>
            </a:fld>
            <a:endParaRPr lang="en-US"/>
          </a:p>
        </p:txBody>
      </p:sp>
    </p:spTree>
    <p:extLst>
      <p:ext uri="{BB962C8B-B14F-4D97-AF65-F5344CB8AC3E}">
        <p14:creationId xmlns:p14="http://schemas.microsoft.com/office/powerpoint/2010/main" val="16380792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43</a:t>
            </a:fld>
            <a:endParaRPr lang="en-US"/>
          </a:p>
        </p:txBody>
      </p:sp>
    </p:spTree>
    <p:extLst>
      <p:ext uri="{BB962C8B-B14F-4D97-AF65-F5344CB8AC3E}">
        <p14:creationId xmlns:p14="http://schemas.microsoft.com/office/powerpoint/2010/main" val="35372407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44</a:t>
            </a:fld>
            <a:endParaRPr lang="en-US"/>
          </a:p>
        </p:txBody>
      </p:sp>
    </p:spTree>
    <p:extLst>
      <p:ext uri="{BB962C8B-B14F-4D97-AF65-F5344CB8AC3E}">
        <p14:creationId xmlns:p14="http://schemas.microsoft.com/office/powerpoint/2010/main" val="335286014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45</a:t>
            </a:fld>
            <a:endParaRPr lang="en-US"/>
          </a:p>
        </p:txBody>
      </p:sp>
    </p:spTree>
    <p:extLst>
      <p:ext uri="{BB962C8B-B14F-4D97-AF65-F5344CB8AC3E}">
        <p14:creationId xmlns:p14="http://schemas.microsoft.com/office/powerpoint/2010/main" val="37904931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46</a:t>
            </a:fld>
            <a:endParaRPr lang="en-US"/>
          </a:p>
        </p:txBody>
      </p:sp>
    </p:spTree>
    <p:extLst>
      <p:ext uri="{BB962C8B-B14F-4D97-AF65-F5344CB8AC3E}">
        <p14:creationId xmlns:p14="http://schemas.microsoft.com/office/powerpoint/2010/main" val="384442740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47</a:t>
            </a:fld>
            <a:endParaRPr lang="en-US"/>
          </a:p>
        </p:txBody>
      </p:sp>
    </p:spTree>
    <p:extLst>
      <p:ext uri="{BB962C8B-B14F-4D97-AF65-F5344CB8AC3E}">
        <p14:creationId xmlns:p14="http://schemas.microsoft.com/office/powerpoint/2010/main" val="8834868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48</a:t>
            </a:fld>
            <a:endParaRPr lang="en-US"/>
          </a:p>
        </p:txBody>
      </p:sp>
    </p:spTree>
    <p:extLst>
      <p:ext uri="{BB962C8B-B14F-4D97-AF65-F5344CB8AC3E}">
        <p14:creationId xmlns:p14="http://schemas.microsoft.com/office/powerpoint/2010/main" val="1608376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49</a:t>
            </a:fld>
            <a:endParaRPr lang="en-US"/>
          </a:p>
        </p:txBody>
      </p:sp>
    </p:spTree>
    <p:extLst>
      <p:ext uri="{BB962C8B-B14F-4D97-AF65-F5344CB8AC3E}">
        <p14:creationId xmlns:p14="http://schemas.microsoft.com/office/powerpoint/2010/main" val="3111305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5</a:t>
            </a:fld>
            <a:endParaRPr lang="en-US"/>
          </a:p>
        </p:txBody>
      </p:sp>
    </p:spTree>
    <p:extLst>
      <p:ext uri="{BB962C8B-B14F-4D97-AF65-F5344CB8AC3E}">
        <p14:creationId xmlns:p14="http://schemas.microsoft.com/office/powerpoint/2010/main" val="2115987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50</a:t>
            </a:fld>
            <a:endParaRPr lang="en-US"/>
          </a:p>
        </p:txBody>
      </p:sp>
    </p:spTree>
    <p:extLst>
      <p:ext uri="{BB962C8B-B14F-4D97-AF65-F5344CB8AC3E}">
        <p14:creationId xmlns:p14="http://schemas.microsoft.com/office/powerpoint/2010/main" val="33733206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51</a:t>
            </a:fld>
            <a:endParaRPr lang="en-US"/>
          </a:p>
        </p:txBody>
      </p:sp>
    </p:spTree>
    <p:extLst>
      <p:ext uri="{BB962C8B-B14F-4D97-AF65-F5344CB8AC3E}">
        <p14:creationId xmlns:p14="http://schemas.microsoft.com/office/powerpoint/2010/main" val="279742358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52</a:t>
            </a:fld>
            <a:endParaRPr lang="en-US"/>
          </a:p>
        </p:txBody>
      </p:sp>
    </p:spTree>
    <p:extLst>
      <p:ext uri="{BB962C8B-B14F-4D97-AF65-F5344CB8AC3E}">
        <p14:creationId xmlns:p14="http://schemas.microsoft.com/office/powerpoint/2010/main" val="205379124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53</a:t>
            </a:fld>
            <a:endParaRPr lang="en-US"/>
          </a:p>
        </p:txBody>
      </p:sp>
    </p:spTree>
    <p:extLst>
      <p:ext uri="{BB962C8B-B14F-4D97-AF65-F5344CB8AC3E}">
        <p14:creationId xmlns:p14="http://schemas.microsoft.com/office/powerpoint/2010/main" val="2243202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54</a:t>
            </a:fld>
            <a:endParaRPr lang="en-US"/>
          </a:p>
        </p:txBody>
      </p:sp>
    </p:spTree>
    <p:extLst>
      <p:ext uri="{BB962C8B-B14F-4D97-AF65-F5344CB8AC3E}">
        <p14:creationId xmlns:p14="http://schemas.microsoft.com/office/powerpoint/2010/main" val="12643729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55</a:t>
            </a:fld>
            <a:endParaRPr lang="en-US"/>
          </a:p>
        </p:txBody>
      </p:sp>
    </p:spTree>
    <p:extLst>
      <p:ext uri="{BB962C8B-B14F-4D97-AF65-F5344CB8AC3E}">
        <p14:creationId xmlns:p14="http://schemas.microsoft.com/office/powerpoint/2010/main" val="118551264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56</a:t>
            </a:fld>
            <a:endParaRPr lang="en-US"/>
          </a:p>
        </p:txBody>
      </p:sp>
    </p:spTree>
    <p:extLst>
      <p:ext uri="{BB962C8B-B14F-4D97-AF65-F5344CB8AC3E}">
        <p14:creationId xmlns:p14="http://schemas.microsoft.com/office/powerpoint/2010/main" val="2282499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6</a:t>
            </a:fld>
            <a:endParaRPr lang="en-US"/>
          </a:p>
        </p:txBody>
      </p:sp>
    </p:spTree>
    <p:extLst>
      <p:ext uri="{BB962C8B-B14F-4D97-AF65-F5344CB8AC3E}">
        <p14:creationId xmlns:p14="http://schemas.microsoft.com/office/powerpoint/2010/main" val="3148344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7</a:t>
            </a:fld>
            <a:endParaRPr lang="en-US"/>
          </a:p>
        </p:txBody>
      </p:sp>
    </p:spTree>
    <p:extLst>
      <p:ext uri="{BB962C8B-B14F-4D97-AF65-F5344CB8AC3E}">
        <p14:creationId xmlns:p14="http://schemas.microsoft.com/office/powerpoint/2010/main" val="472441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8</a:t>
            </a:fld>
            <a:endParaRPr lang="en-US"/>
          </a:p>
        </p:txBody>
      </p:sp>
    </p:spTree>
    <p:extLst>
      <p:ext uri="{BB962C8B-B14F-4D97-AF65-F5344CB8AC3E}">
        <p14:creationId xmlns:p14="http://schemas.microsoft.com/office/powerpoint/2010/main" val="2384841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38923-6404-47B2-8BD8-B1F2CCF4DC39}" type="slidenum">
              <a:rPr lang="en-US" smtClean="0"/>
              <a:t>9</a:t>
            </a:fld>
            <a:endParaRPr lang="en-US"/>
          </a:p>
        </p:txBody>
      </p:sp>
    </p:spTree>
    <p:extLst>
      <p:ext uri="{BB962C8B-B14F-4D97-AF65-F5344CB8AC3E}">
        <p14:creationId xmlns:p14="http://schemas.microsoft.com/office/powerpoint/2010/main" val="26481720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2F4EE0B-9E55-40B4-81A0-DF1589595BA5}" type="datetime1">
              <a:rPr lang="en-US" smtClean="0"/>
              <a:t>1/28/2024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DA4FCA2-861E-40A7-9EEC-A3736416200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6C1FB1-A554-46B2-924D-3F7D6F622D3D}" type="datetime1">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4FCA2-861E-40A7-9EEC-A3736416200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25F6735E-1D31-450A-9802-B4F4A0A315DF}" type="datetime1">
              <a:rPr lang="en-US" smtClean="0"/>
              <a:t>1/28/2024</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DA4FCA2-861E-40A7-9EEC-A3736416200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A6FDE5-2809-41D2-9C38-1EE8D0E506AF}" type="datetime1">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4FCA2-861E-40A7-9EEC-A3736416200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D0FE338-499F-4DF0-A2C8-7A02E8B053D6}" type="datetime1">
              <a:rPr lang="en-US" smtClean="0"/>
              <a:t>1/28/2024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BDA4FCA2-861E-40A7-9EEC-A3736416200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559FF5-F290-432C-A431-2EE4F57BE24E}" type="datetime1">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4FCA2-861E-40A7-9EEC-A3736416200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CF8A636-4963-4D72-A998-752E516EDB8D}" type="datetime1">
              <a:rPr lang="en-US" smtClean="0"/>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A4FCA2-861E-40A7-9EEC-A3736416200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23EED47-D3F7-43A3-B538-AD760EB56553}" type="datetime1">
              <a:rPr lang="en-US" smtClean="0"/>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A4FCA2-861E-40A7-9EEC-A3736416200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21BC21F-ABAA-46E2-9147-3F3E67305C6C}" type="datetime1">
              <a:rPr lang="en-US" smtClean="0"/>
              <a:t>1/28/2024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BDA4FCA2-861E-40A7-9EEC-A3736416200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35A958-8C68-43D2-B043-BC08D828BCE2}" type="datetime1">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4FCA2-861E-40A7-9EEC-A3736416200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3D24E1ED-54FD-467A-9A95-202B464AC742}" type="datetime1">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4FCA2-861E-40A7-9EEC-A37364162005}"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BADF58B-AEFC-426A-A13F-CF7667D07438}" type="datetime1">
              <a:rPr lang="en-US" smtClean="0"/>
              <a:t>1/28/2024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DA4FCA2-861E-40A7-9EEC-A3736416200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533400"/>
            <a:ext cx="6248400" cy="936625"/>
          </a:xfrm>
        </p:spPr>
        <p:txBody>
          <a:bodyPr>
            <a:normAutofit/>
          </a:bodyPr>
          <a:lstStyle/>
          <a:p>
            <a:pPr algn="ctr"/>
            <a:r>
              <a:rPr lang="en-US" sz="5400" b="1" dirty="0">
                <a:solidFill>
                  <a:schemeClr val="accent1">
                    <a:lumMod val="60000"/>
                    <a:lumOff val="40000"/>
                  </a:schemeClr>
                </a:solidFill>
              </a:rPr>
              <a:t>NEWS </a:t>
            </a:r>
            <a:r>
              <a:rPr lang="en-US" sz="5400" dirty="0" smtClean="0">
                <a:solidFill>
                  <a:schemeClr val="accent1">
                    <a:lumMod val="60000"/>
                    <a:lumOff val="40000"/>
                  </a:schemeClr>
                </a:solidFill>
              </a:rPr>
              <a:t>gathering</a:t>
            </a:r>
            <a:endParaRPr lang="en-US" sz="5400" dirty="0">
              <a:solidFill>
                <a:schemeClr val="accent1">
                  <a:lumMod val="60000"/>
                  <a:lumOff val="40000"/>
                </a:schemeClr>
              </a:solidFill>
            </a:endParaRPr>
          </a:p>
        </p:txBody>
      </p:sp>
      <p:sp>
        <p:nvSpPr>
          <p:cNvPr id="3" name="Subtitle 2"/>
          <p:cNvSpPr>
            <a:spLocks noGrp="1"/>
          </p:cNvSpPr>
          <p:nvPr>
            <p:ph type="subTitle" idx="1"/>
          </p:nvPr>
        </p:nvSpPr>
        <p:spPr>
          <a:xfrm>
            <a:off x="3048000" y="2244495"/>
            <a:ext cx="5791200" cy="3352800"/>
          </a:xfrm>
        </p:spPr>
        <p:txBody>
          <a:bodyPr>
            <a:normAutofit/>
          </a:bodyPr>
          <a:lstStyle/>
          <a:p>
            <a:pPr algn="ctr"/>
            <a:r>
              <a:rPr lang="en-US" sz="4400" b="1" dirty="0"/>
              <a:t>CODE: JST </a:t>
            </a:r>
            <a:r>
              <a:rPr lang="en-US" sz="4400" b="1" dirty="0" smtClean="0"/>
              <a:t>04107</a:t>
            </a:r>
            <a:endParaRPr lang="en-US" sz="4400" dirty="0"/>
          </a:p>
          <a:p>
            <a:pPr algn="ctr"/>
            <a:r>
              <a:rPr lang="en-US" sz="4400" b="1" dirty="0" smtClean="0"/>
              <a:t>17 </a:t>
            </a:r>
            <a:r>
              <a:rPr lang="en-US" sz="4400" b="1" dirty="0"/>
              <a:t>Credit hours</a:t>
            </a:r>
            <a:endParaRPr lang="en-US" sz="4400" dirty="0"/>
          </a:p>
          <a:p>
            <a:r>
              <a:rPr lang="en-US" sz="4400" b="1" dirty="0"/>
              <a:t> </a:t>
            </a:r>
            <a:endParaRPr lang="en-US" sz="4400" dirty="0"/>
          </a:p>
          <a:p>
            <a:pPr algn="l"/>
            <a:r>
              <a:rPr lang="en-US" dirty="0" smtClean="0"/>
              <a:t>BASIC TECHNITIAN CERTIFICATE 1</a:t>
            </a:r>
            <a:r>
              <a:rPr lang="en-US" baseline="30000" dirty="0" smtClean="0"/>
              <a:t>st</a:t>
            </a:r>
            <a:r>
              <a:rPr lang="en-US" dirty="0" smtClean="0"/>
              <a:t>  SEMESTER</a:t>
            </a:r>
            <a:endParaRPr lang="en-US" dirty="0"/>
          </a:p>
        </p:txBody>
      </p:sp>
      <p:sp>
        <p:nvSpPr>
          <p:cNvPr id="5" name="Slide Number Placeholder 4"/>
          <p:cNvSpPr>
            <a:spLocks noGrp="1"/>
          </p:cNvSpPr>
          <p:nvPr>
            <p:ph type="sldNum" sz="quarter" idx="12"/>
          </p:nvPr>
        </p:nvSpPr>
        <p:spPr/>
        <p:txBody>
          <a:bodyPr/>
          <a:lstStyle/>
          <a:p>
            <a:fld id="{BDA4FCA2-861E-40A7-9EEC-A37364162005}" type="slidenum">
              <a:rPr lang="en-US" smtClean="0"/>
              <a:t>1</a:t>
            </a:fld>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457200"/>
            <a:ext cx="1967148" cy="15933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8960705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TYEPES OF NEWS</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b="1" dirty="0"/>
              <a:t>Interpretative News;</a:t>
            </a:r>
            <a:r>
              <a:rPr lang="en-US" dirty="0"/>
              <a:t> news is that developed by the interpretation or opinion-makers and the research conducted conveys </a:t>
            </a:r>
            <a:r>
              <a:rPr lang="en-US" dirty="0" smtClean="0"/>
              <a:t>news.</a:t>
            </a:r>
          </a:p>
          <a:p>
            <a:pPr marL="0" indent="0">
              <a:buNone/>
            </a:pPr>
            <a:endParaRPr lang="en-US" dirty="0"/>
          </a:p>
          <a:p>
            <a:r>
              <a:rPr lang="en-US" b="1" dirty="0"/>
              <a:t>Opinion News</a:t>
            </a:r>
            <a:r>
              <a:rPr lang="en-US" dirty="0"/>
              <a:t>: is the news that contains a person's opinions about an event or occurrence that was happening. Normally, this news is the opinion of important leaders, scholars, experts, or authorities</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10</a:t>
            </a:fld>
            <a:endParaRPr lang="en-US"/>
          </a:p>
        </p:txBody>
      </p:sp>
    </p:spTree>
    <p:extLst>
      <p:ext uri="{BB962C8B-B14F-4D97-AF65-F5344CB8AC3E}">
        <p14:creationId xmlns:p14="http://schemas.microsoft.com/office/powerpoint/2010/main" val="34698875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TYPES OF NEWS</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dirty="0" err="1"/>
              <a:t>Though;News</a:t>
            </a:r>
            <a:r>
              <a:rPr lang="en-US" dirty="0"/>
              <a:t> stories are divided into two types: </a:t>
            </a:r>
            <a:r>
              <a:rPr lang="en-US" b="1" dirty="0"/>
              <a:t>Hard news and Soft </a:t>
            </a:r>
            <a:r>
              <a:rPr lang="en-US" b="1" dirty="0" smtClean="0"/>
              <a:t>news</a:t>
            </a:r>
          </a:p>
          <a:p>
            <a:endParaRPr lang="en-US" dirty="0"/>
          </a:p>
          <a:p>
            <a:r>
              <a:rPr lang="en-US" dirty="0"/>
              <a:t>Generally refers to “up-to-the- minute” news and events that are reported immediately after it takes place.  Economics, politics, war and crime are all considered as hard news. The term hard news usually refers to news that is very serious. This news tends to be urgent. For example, if a tornado is in the area this would be considered hard news</a:t>
            </a:r>
            <a:r>
              <a:rPr lang="en-US" dirty="0" smtClean="0"/>
              <a:t>.</a:t>
            </a: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11</a:t>
            </a:fld>
            <a:endParaRPr lang="en-US"/>
          </a:p>
        </p:txBody>
      </p:sp>
    </p:spTree>
    <p:extLst>
      <p:ext uri="{BB962C8B-B14F-4D97-AF65-F5344CB8AC3E}">
        <p14:creationId xmlns:p14="http://schemas.microsoft.com/office/powerpoint/2010/main" val="301055898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TYPES OF NEWS</a:t>
            </a:r>
            <a:endParaRPr lang="en-US" dirty="0">
              <a:solidFill>
                <a:schemeClr val="tx2"/>
              </a:solidFill>
            </a:endParaRPr>
          </a:p>
        </p:txBody>
      </p:sp>
      <p:sp>
        <p:nvSpPr>
          <p:cNvPr id="3" name="Content Placeholder 2"/>
          <p:cNvSpPr>
            <a:spLocks noGrp="1"/>
          </p:cNvSpPr>
          <p:nvPr>
            <p:ph idx="1"/>
          </p:nvPr>
        </p:nvSpPr>
        <p:spPr/>
        <p:txBody>
          <a:bodyPr>
            <a:normAutofit fontScale="92500" lnSpcReduction="10000"/>
          </a:bodyPr>
          <a:lstStyle/>
          <a:p>
            <a:r>
              <a:rPr lang="en-US" dirty="0"/>
              <a:t>A soft news story tries instead to entertain or advise the reader.  It may be about certain gossip about celebrities of interest, fashion tips, new releases of technology etc. Soft news are usually of human interest</a:t>
            </a:r>
            <a:r>
              <a:rPr lang="en-US" dirty="0" smtClean="0"/>
              <a:t>.</a:t>
            </a:r>
          </a:p>
          <a:p>
            <a:pPr marL="0" indent="0">
              <a:buNone/>
            </a:pPr>
            <a:endParaRPr lang="en-US" dirty="0"/>
          </a:p>
          <a:p>
            <a:r>
              <a:rPr lang="en-US" b="1" i="1" dirty="0"/>
              <a:t>One difference between hard and soft news is the tone of presentation. A hard news story takes a factual approach: What happened? Who was involved? Where and when did it happen? Why? Hard news tends to be more serious whereas soft news does not at all contain a serious tone.</a:t>
            </a:r>
            <a:endParaRPr lang="en-US" dirty="0"/>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12</a:t>
            </a:fld>
            <a:endParaRPr lang="en-US"/>
          </a:p>
        </p:txBody>
      </p:sp>
    </p:spTree>
    <p:extLst>
      <p:ext uri="{BB962C8B-B14F-4D97-AF65-F5344CB8AC3E}">
        <p14:creationId xmlns:p14="http://schemas.microsoft.com/office/powerpoint/2010/main" val="7956379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MODULE THREE</a:t>
            </a:r>
            <a:endParaRPr lang="en-US" dirty="0">
              <a:solidFill>
                <a:schemeClr val="tx2"/>
              </a:solidFill>
            </a:endParaRPr>
          </a:p>
        </p:txBody>
      </p:sp>
      <p:sp>
        <p:nvSpPr>
          <p:cNvPr id="3" name="Content Placeholder 2"/>
          <p:cNvSpPr>
            <a:spLocks noGrp="1"/>
          </p:cNvSpPr>
          <p:nvPr>
            <p:ph idx="1"/>
          </p:nvPr>
        </p:nvSpPr>
        <p:spPr/>
        <p:txBody>
          <a:bodyPr/>
          <a:lstStyle/>
          <a:p>
            <a:pPr marL="0" indent="0">
              <a:buNone/>
            </a:pPr>
            <a:r>
              <a:rPr lang="en-US" dirty="0" smtClean="0"/>
              <a:t>CHARACTERISTICS OF NEWS</a:t>
            </a:r>
          </a:p>
          <a:p>
            <a:r>
              <a:rPr lang="en-US" b="1" dirty="0"/>
              <a:t>TIMELINESS</a:t>
            </a:r>
            <a:endParaRPr lang="en-US" dirty="0"/>
          </a:p>
          <a:p>
            <a:r>
              <a:rPr lang="en-US" b="1" dirty="0"/>
              <a:t>IMPACT</a:t>
            </a:r>
            <a:endParaRPr lang="en-US" dirty="0"/>
          </a:p>
          <a:p>
            <a:r>
              <a:rPr lang="en-US" b="1" dirty="0"/>
              <a:t>CONFLICT OR CONTROVERSY</a:t>
            </a:r>
            <a:endParaRPr lang="en-US" dirty="0"/>
          </a:p>
          <a:p>
            <a:r>
              <a:rPr lang="en-US" b="1" dirty="0"/>
              <a:t>PROXIMITY</a:t>
            </a:r>
            <a:endParaRPr lang="en-US" dirty="0"/>
          </a:p>
          <a:p>
            <a:r>
              <a:rPr lang="en-US" b="1" dirty="0"/>
              <a:t>SINGULARITY  (AKA NOVELTY)</a:t>
            </a:r>
            <a:endParaRPr lang="en-US" dirty="0"/>
          </a:p>
          <a:p>
            <a:r>
              <a:rPr lang="en-US" b="1" dirty="0"/>
              <a:t>PROMINENCE</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13</a:t>
            </a:fld>
            <a:endParaRPr lang="en-US"/>
          </a:p>
        </p:txBody>
      </p:sp>
    </p:spTree>
    <p:extLst>
      <p:ext uri="{BB962C8B-B14F-4D97-AF65-F5344CB8AC3E}">
        <p14:creationId xmlns:p14="http://schemas.microsoft.com/office/powerpoint/2010/main" val="37873289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
            </a:r>
            <a:br>
              <a:rPr lang="en-US" dirty="0" smtClean="0">
                <a:solidFill>
                  <a:schemeClr val="tx2"/>
                </a:solidFill>
              </a:rPr>
            </a:br>
            <a:r>
              <a:rPr lang="en-US" dirty="0" smtClean="0">
                <a:solidFill>
                  <a:schemeClr val="tx2"/>
                </a:solidFill>
              </a:rPr>
              <a:t/>
            </a:r>
            <a:br>
              <a:rPr lang="en-US" dirty="0" smtClean="0">
                <a:solidFill>
                  <a:schemeClr val="tx2"/>
                </a:solidFill>
              </a:rPr>
            </a:br>
            <a:r>
              <a:rPr lang="en-US" dirty="0" smtClean="0">
                <a:solidFill>
                  <a:schemeClr val="tx2"/>
                </a:solidFill>
              </a:rPr>
              <a:t/>
            </a:r>
            <a:br>
              <a:rPr lang="en-US" dirty="0" smtClean="0">
                <a:solidFill>
                  <a:schemeClr val="tx2"/>
                </a:solidFill>
              </a:rPr>
            </a:br>
            <a:r>
              <a:rPr lang="en-US" dirty="0" smtClean="0">
                <a:solidFill>
                  <a:schemeClr val="tx2"/>
                </a:solidFill>
              </a:rPr>
              <a:t>THE </a:t>
            </a:r>
            <a:r>
              <a:rPr lang="en-US" dirty="0">
                <a:solidFill>
                  <a:schemeClr val="tx2"/>
                </a:solidFill>
              </a:rPr>
              <a:t>SIX MOST IMPORTANT CHARACTERISTICS OF </a:t>
            </a:r>
            <a:r>
              <a:rPr lang="en-US" dirty="0" smtClean="0">
                <a:solidFill>
                  <a:schemeClr val="tx2"/>
                </a:solidFill>
              </a:rPr>
              <a:t>NEWS</a:t>
            </a:r>
            <a:endParaRPr lang="en-US" dirty="0">
              <a:solidFill>
                <a:schemeClr val="tx2"/>
              </a:solidFill>
            </a:endParaRPr>
          </a:p>
        </p:txBody>
      </p:sp>
      <p:sp>
        <p:nvSpPr>
          <p:cNvPr id="3" name="Content Placeholder 2"/>
          <p:cNvSpPr>
            <a:spLocks noGrp="1"/>
          </p:cNvSpPr>
          <p:nvPr>
            <p:ph idx="1"/>
          </p:nvPr>
        </p:nvSpPr>
        <p:spPr/>
        <p:txBody>
          <a:bodyPr>
            <a:normAutofit lnSpcReduction="10000"/>
          </a:bodyPr>
          <a:lstStyle/>
          <a:p>
            <a:r>
              <a:rPr lang="en-US" b="1" dirty="0" smtClean="0"/>
              <a:t>TIMELINESS</a:t>
            </a:r>
            <a:endParaRPr lang="en-US" dirty="0"/>
          </a:p>
          <a:p>
            <a:r>
              <a:rPr lang="en-US" dirty="0"/>
              <a:t>If it happened today rather than yesterday it just might be </a:t>
            </a:r>
            <a:r>
              <a:rPr lang="en-US" dirty="0" smtClean="0"/>
              <a:t>news. Journalists </a:t>
            </a:r>
            <a:r>
              <a:rPr lang="en-US" dirty="0"/>
              <a:t>stress current information stories occurring today or yesterday, not several weeks ago and try to report it ahead of their competitors. When reporting a story that occurred even hours earlier, journalists look for fresh angles and new details around which to build their stories. If background is necessary, they usually keep it to a minimum and weave it throughout the story</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14</a:t>
            </a:fld>
            <a:endParaRPr lang="en-US"/>
          </a:p>
        </p:txBody>
      </p:sp>
    </p:spTree>
    <p:extLst>
      <p:ext uri="{BB962C8B-B14F-4D97-AF65-F5344CB8AC3E}">
        <p14:creationId xmlns:p14="http://schemas.microsoft.com/office/powerpoint/2010/main" val="198225259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fltVal val="0.5"/>
                                          </p:val>
                                        </p:tav>
                                        <p:tav tm="100000">
                                          <p:val>
                                            <p:strVal val="#ppt_x"/>
                                          </p:val>
                                        </p:tav>
                                      </p:tavLst>
                                    </p:anim>
                                    <p:anim calcmode="lin" valueType="num">
                                      <p:cBhvr>
                                        <p:cTn id="20" dur="500" fill="hold"/>
                                        <p:tgtEl>
                                          <p:spTgt spid="3">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2"/>
                </a:solidFill>
                <a:effectLst>
                  <a:outerShdw blurRad="38100" dist="38100" dir="2700000" algn="tl">
                    <a:srgbClr val="000000">
                      <a:alpha val="43137"/>
                    </a:srgbClr>
                  </a:outerShdw>
                </a:effectLst>
              </a:rPr>
              <a:t>THE SIX MOST IMPORTANT CHARACTERISTICS OF </a:t>
            </a:r>
            <a:r>
              <a:rPr lang="en-US" dirty="0" smtClean="0">
                <a:solidFill>
                  <a:schemeClr val="tx2"/>
                </a:solidFill>
                <a:effectLst>
                  <a:outerShdw blurRad="38100" dist="38100" dir="2700000" algn="tl">
                    <a:srgbClr val="000000">
                      <a:alpha val="43137"/>
                    </a:srgbClr>
                  </a:outerShdw>
                </a:effectLst>
              </a:rPr>
              <a:t>NEWS</a:t>
            </a:r>
            <a:endParaRPr lang="en-US"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b="1" dirty="0"/>
              <a:t>IMPACT</a:t>
            </a:r>
            <a:endParaRPr lang="en-US" dirty="0"/>
          </a:p>
          <a:p>
            <a:r>
              <a:rPr lang="en-US" dirty="0"/>
              <a:t>If it affects readers physically or emotionally it just might be </a:t>
            </a:r>
            <a:r>
              <a:rPr lang="en-US" dirty="0" smtClean="0"/>
              <a:t>news. Reporters </a:t>
            </a:r>
            <a:r>
              <a:rPr lang="en-US" dirty="0"/>
              <a:t>stress important information that has an impact on their audience: stories that affect, involve or interest thousands of readers or viewers. Tax increases that take money from my paycheck matter more than tax increases that don’t.</a:t>
            </a:r>
          </a:p>
          <a:p>
            <a:pPr marL="0" indent="0">
              <a:buNone/>
            </a:pPr>
            <a:r>
              <a:rPr lang="en-US" dirty="0"/>
              <a:t> </a:t>
            </a:r>
          </a:p>
          <a:p>
            <a:r>
              <a:rPr lang="en-US" b="1" dirty="0"/>
              <a:t>PROMINENCE</a:t>
            </a:r>
            <a:endParaRPr lang="en-US" dirty="0"/>
          </a:p>
          <a:p>
            <a:r>
              <a:rPr lang="en-US" dirty="0"/>
              <a:t>If it happened to a recognizable person, it just might be </a:t>
            </a:r>
            <a:r>
              <a:rPr lang="en-US" dirty="0" err="1" smtClean="0"/>
              <a:t>news.If</a:t>
            </a:r>
            <a:r>
              <a:rPr lang="en-US" dirty="0" smtClean="0"/>
              <a:t> </a:t>
            </a:r>
            <a:r>
              <a:rPr lang="en-US" dirty="0"/>
              <a:t>a plumber catches a cold, no one cares, except that person’s friends and family. If the U.S. president catches a cold, the stock market could lose 500 points.</a:t>
            </a:r>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15</a:t>
            </a:fld>
            <a:endParaRPr lang="en-US"/>
          </a:p>
        </p:txBody>
      </p:sp>
    </p:spTree>
    <p:extLst>
      <p:ext uri="{BB962C8B-B14F-4D97-AF65-F5344CB8AC3E}">
        <p14:creationId xmlns:p14="http://schemas.microsoft.com/office/powerpoint/2010/main" val="24217331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fltVal val="0.5"/>
                                          </p:val>
                                        </p:tav>
                                        <p:tav tm="100000">
                                          <p:val>
                                            <p:strVal val="#ppt_x"/>
                                          </p:val>
                                        </p:tav>
                                      </p:tavLst>
                                    </p:anim>
                                    <p:anim calcmode="lin" valueType="num">
                                      <p:cBhvr>
                                        <p:cTn id="20" dur="500" fill="hold"/>
                                        <p:tgtEl>
                                          <p:spTgt spid="3">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anim calcmode="lin" valueType="num">
                                      <p:cBhvr>
                                        <p:cTn id="28" dur="500" fill="hold"/>
                                        <p:tgtEl>
                                          <p:spTgt spid="3">
                                            <p:txEl>
                                              <p:pRg st="2" end="2"/>
                                            </p:txEl>
                                          </p:spTgt>
                                        </p:tgtEl>
                                        <p:attrNameLst>
                                          <p:attrName>ppt_x</p:attrName>
                                        </p:attrNameLst>
                                      </p:cBhvr>
                                      <p:tavLst>
                                        <p:tav tm="0">
                                          <p:val>
                                            <p:fltVal val="0.5"/>
                                          </p:val>
                                        </p:tav>
                                        <p:tav tm="100000">
                                          <p:val>
                                            <p:strVal val="#ppt_x"/>
                                          </p:val>
                                        </p:tav>
                                      </p:tavLst>
                                    </p:anim>
                                    <p:anim calcmode="lin" valueType="num">
                                      <p:cBhvr>
                                        <p:cTn id="29" dur="500" fill="hold"/>
                                        <p:tgtEl>
                                          <p:spTgt spid="3">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528"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anim calcmode="lin" valueType="num">
                                      <p:cBhvr>
                                        <p:cTn id="37" dur="500" fill="hold"/>
                                        <p:tgtEl>
                                          <p:spTgt spid="3">
                                            <p:txEl>
                                              <p:pRg st="3" end="3"/>
                                            </p:txEl>
                                          </p:spTgt>
                                        </p:tgtEl>
                                        <p:attrNameLst>
                                          <p:attrName>ppt_x</p:attrName>
                                        </p:attrNameLst>
                                      </p:cBhvr>
                                      <p:tavLst>
                                        <p:tav tm="0">
                                          <p:val>
                                            <p:fltVal val="0.5"/>
                                          </p:val>
                                        </p:tav>
                                        <p:tav tm="100000">
                                          <p:val>
                                            <p:strVal val="#ppt_x"/>
                                          </p:val>
                                        </p:tav>
                                      </p:tavLst>
                                    </p:anim>
                                    <p:anim calcmode="lin" valueType="num">
                                      <p:cBhvr>
                                        <p:cTn id="38" dur="500" fill="hold"/>
                                        <p:tgtEl>
                                          <p:spTgt spid="3">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528"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5" dur="500"/>
                                        <p:tgtEl>
                                          <p:spTgt spid="3">
                                            <p:txEl>
                                              <p:pRg st="4" end="4"/>
                                            </p:txEl>
                                          </p:spTgt>
                                        </p:tgtEl>
                                      </p:cBhvr>
                                    </p:animEffect>
                                    <p:anim calcmode="lin" valueType="num">
                                      <p:cBhvr>
                                        <p:cTn id="46" dur="500" fill="hold"/>
                                        <p:tgtEl>
                                          <p:spTgt spid="3">
                                            <p:txEl>
                                              <p:pRg st="4" end="4"/>
                                            </p:txEl>
                                          </p:spTgt>
                                        </p:tgtEl>
                                        <p:attrNameLst>
                                          <p:attrName>ppt_x</p:attrName>
                                        </p:attrNameLst>
                                      </p:cBhvr>
                                      <p:tavLst>
                                        <p:tav tm="0">
                                          <p:val>
                                            <p:fltVal val="0.5"/>
                                          </p:val>
                                        </p:tav>
                                        <p:tav tm="100000">
                                          <p:val>
                                            <p:strVal val="#ppt_x"/>
                                          </p:val>
                                        </p:tav>
                                      </p:tavLst>
                                    </p:anim>
                                    <p:anim calcmode="lin" valueType="num">
                                      <p:cBhvr>
                                        <p:cTn id="47" dur="500" fill="hold"/>
                                        <p:tgtEl>
                                          <p:spTgt spid="3">
                                            <p:txEl>
                                              <p:pRg st="4" end="4"/>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2"/>
                </a:solidFill>
                <a:effectLst>
                  <a:outerShdw blurRad="38100" dist="38100" dir="2700000" algn="tl">
                    <a:srgbClr val="000000">
                      <a:alpha val="43137"/>
                    </a:srgbClr>
                  </a:outerShdw>
                </a:effectLst>
              </a:rPr>
              <a:t>THE SIX MOST IMPORTANT CHARACTERISTICS OF NEWS</a:t>
            </a:r>
            <a:endParaRPr lang="en-US" dirty="0">
              <a:solidFill>
                <a:schemeClr val="tx2"/>
              </a:solidFill>
            </a:endParaRPr>
          </a:p>
        </p:txBody>
      </p:sp>
      <p:sp>
        <p:nvSpPr>
          <p:cNvPr id="3" name="Content Placeholder 2"/>
          <p:cNvSpPr>
            <a:spLocks noGrp="1"/>
          </p:cNvSpPr>
          <p:nvPr>
            <p:ph idx="1"/>
          </p:nvPr>
        </p:nvSpPr>
        <p:spPr/>
        <p:txBody>
          <a:bodyPr>
            <a:normAutofit fontScale="92500" lnSpcReduction="10000"/>
          </a:bodyPr>
          <a:lstStyle/>
          <a:p>
            <a:r>
              <a:rPr lang="en-US" b="1" dirty="0"/>
              <a:t>PROXIMITY</a:t>
            </a:r>
            <a:endParaRPr lang="en-US" dirty="0"/>
          </a:p>
          <a:p>
            <a:r>
              <a:rPr lang="en-US" b="1" dirty="0"/>
              <a:t>If it happened in a place that readers feel a connection to someplace they feel allied with, rather than some “faraway” place it just might be news.</a:t>
            </a:r>
            <a:endParaRPr lang="en-US" dirty="0"/>
          </a:p>
          <a:p>
            <a:r>
              <a:rPr lang="en-US" dirty="0"/>
              <a:t>The closer an event is to home, the more newsworthy it becomes: a hurricane in New Orleans matters more than an earthquake in Pakistan. However, proximity can be psychological: stories in Iraq feel “close to home” because America has troops there, so an explosion there is “</a:t>
            </a:r>
            <a:r>
              <a:rPr lang="en-US" dirty="0" err="1"/>
              <a:t>local,”while</a:t>
            </a:r>
            <a:r>
              <a:rPr lang="en-US" dirty="0"/>
              <a:t> an explosion in, say, Yemen, is not.</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16</a:t>
            </a:fld>
            <a:endParaRPr lang="en-US"/>
          </a:p>
        </p:txBody>
      </p:sp>
    </p:spTree>
    <p:extLst>
      <p:ext uri="{BB962C8B-B14F-4D97-AF65-F5344CB8AC3E}">
        <p14:creationId xmlns:p14="http://schemas.microsoft.com/office/powerpoint/2010/main" val="117832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fltVal val="0.5"/>
                                          </p:val>
                                        </p:tav>
                                        <p:tav tm="100000">
                                          <p:val>
                                            <p:strVal val="#ppt_x"/>
                                          </p:val>
                                        </p:tav>
                                      </p:tavLst>
                                    </p:anim>
                                    <p:anim calcmode="lin" valueType="num">
                                      <p:cBhvr>
                                        <p:cTn id="20" dur="500" fill="hold"/>
                                        <p:tgtEl>
                                          <p:spTgt spid="3">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anim calcmode="lin" valueType="num">
                                      <p:cBhvr>
                                        <p:cTn id="28" dur="500" fill="hold"/>
                                        <p:tgtEl>
                                          <p:spTgt spid="3">
                                            <p:txEl>
                                              <p:pRg st="2" end="2"/>
                                            </p:txEl>
                                          </p:spTgt>
                                        </p:tgtEl>
                                        <p:attrNameLst>
                                          <p:attrName>ppt_x</p:attrName>
                                        </p:attrNameLst>
                                      </p:cBhvr>
                                      <p:tavLst>
                                        <p:tav tm="0">
                                          <p:val>
                                            <p:fltVal val="0.5"/>
                                          </p:val>
                                        </p:tav>
                                        <p:tav tm="100000">
                                          <p:val>
                                            <p:strVal val="#ppt_x"/>
                                          </p:val>
                                        </p:tav>
                                      </p:tavLst>
                                    </p:anim>
                                    <p:anim calcmode="lin" valueType="num">
                                      <p:cBhvr>
                                        <p:cTn id="29" dur="500" fill="hold"/>
                                        <p:tgtEl>
                                          <p:spTgt spid="3">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2"/>
                </a:solidFill>
                <a:effectLst>
                  <a:outerShdw blurRad="38100" dist="38100" dir="2700000" algn="tl">
                    <a:srgbClr val="000000">
                      <a:alpha val="43137"/>
                    </a:srgbClr>
                  </a:outerShdw>
                </a:effectLst>
              </a:rPr>
              <a:t>THE SIX MOST IMPORTANT CHARACTERISTICS OF NEWS</a:t>
            </a:r>
            <a:endParaRPr lang="en-US" dirty="0">
              <a:solidFill>
                <a:schemeClr val="tx2"/>
              </a:solidFill>
            </a:endParaRPr>
          </a:p>
        </p:txBody>
      </p:sp>
      <p:sp>
        <p:nvSpPr>
          <p:cNvPr id="3" name="Content Placeholder 2"/>
          <p:cNvSpPr>
            <a:spLocks noGrp="1"/>
          </p:cNvSpPr>
          <p:nvPr>
            <p:ph idx="1"/>
          </p:nvPr>
        </p:nvSpPr>
        <p:spPr/>
        <p:txBody>
          <a:bodyPr/>
          <a:lstStyle/>
          <a:p>
            <a:r>
              <a:rPr lang="en-US" b="1" dirty="0"/>
              <a:t>SINGULARITY  (AKA NOVELTY)</a:t>
            </a:r>
            <a:endParaRPr lang="en-US" dirty="0"/>
          </a:p>
          <a:p>
            <a:r>
              <a:rPr lang="en-US" b="1" dirty="0"/>
              <a:t>If something has never happened before, it just might be news.</a:t>
            </a:r>
            <a:endParaRPr lang="en-US" dirty="0"/>
          </a:p>
          <a:p>
            <a:r>
              <a:rPr lang="en-US" dirty="0"/>
              <a:t>Deviations from the normal—unexpected or unusual events, conflicts or controversies, drama or change—are more newsworthy than the commonplace.</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17</a:t>
            </a:fld>
            <a:endParaRPr lang="en-US"/>
          </a:p>
        </p:txBody>
      </p:sp>
    </p:spTree>
    <p:extLst>
      <p:ext uri="{BB962C8B-B14F-4D97-AF65-F5344CB8AC3E}">
        <p14:creationId xmlns:p14="http://schemas.microsoft.com/office/powerpoint/2010/main" val="352945762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fltVal val="0.5"/>
                                          </p:val>
                                        </p:tav>
                                        <p:tav tm="100000">
                                          <p:val>
                                            <p:strVal val="#ppt_x"/>
                                          </p:val>
                                        </p:tav>
                                      </p:tavLst>
                                    </p:anim>
                                    <p:anim calcmode="lin" valueType="num">
                                      <p:cBhvr>
                                        <p:cTn id="20" dur="500" fill="hold"/>
                                        <p:tgtEl>
                                          <p:spTgt spid="3">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anim calcmode="lin" valueType="num">
                                      <p:cBhvr>
                                        <p:cTn id="28" dur="500" fill="hold"/>
                                        <p:tgtEl>
                                          <p:spTgt spid="3">
                                            <p:txEl>
                                              <p:pRg st="2" end="2"/>
                                            </p:txEl>
                                          </p:spTgt>
                                        </p:tgtEl>
                                        <p:attrNameLst>
                                          <p:attrName>ppt_x</p:attrName>
                                        </p:attrNameLst>
                                      </p:cBhvr>
                                      <p:tavLst>
                                        <p:tav tm="0">
                                          <p:val>
                                            <p:fltVal val="0.5"/>
                                          </p:val>
                                        </p:tav>
                                        <p:tav tm="100000">
                                          <p:val>
                                            <p:strVal val="#ppt_x"/>
                                          </p:val>
                                        </p:tav>
                                      </p:tavLst>
                                    </p:anim>
                                    <p:anim calcmode="lin" valueType="num">
                                      <p:cBhvr>
                                        <p:cTn id="29" dur="500" fill="hold"/>
                                        <p:tgtEl>
                                          <p:spTgt spid="3">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2"/>
                </a:solidFill>
                <a:effectLst>
                  <a:outerShdw blurRad="38100" dist="38100" dir="2700000" algn="tl">
                    <a:srgbClr val="000000">
                      <a:alpha val="43137"/>
                    </a:srgbClr>
                  </a:outerShdw>
                </a:effectLst>
              </a:rPr>
              <a:t>THE SIX MOST IMPORTANT CHARACTERISTICS OF NEWS</a:t>
            </a:r>
            <a:endParaRPr lang="en-US" dirty="0">
              <a:solidFill>
                <a:schemeClr val="tx2"/>
              </a:solidFill>
            </a:endParaRPr>
          </a:p>
        </p:txBody>
      </p:sp>
      <p:sp>
        <p:nvSpPr>
          <p:cNvPr id="3" name="Content Placeholder 2"/>
          <p:cNvSpPr>
            <a:spLocks noGrp="1"/>
          </p:cNvSpPr>
          <p:nvPr>
            <p:ph idx="1"/>
          </p:nvPr>
        </p:nvSpPr>
        <p:spPr/>
        <p:txBody>
          <a:bodyPr>
            <a:normAutofit lnSpcReduction="10000"/>
          </a:bodyPr>
          <a:lstStyle/>
          <a:p>
            <a:r>
              <a:rPr lang="en-US" b="1" dirty="0"/>
              <a:t>CONFLICT OR CONTROVERSY</a:t>
            </a:r>
            <a:endParaRPr lang="en-US" dirty="0"/>
          </a:p>
          <a:p>
            <a:r>
              <a:rPr lang="en-US" b="1" dirty="0"/>
              <a:t>If somebody is struggling with a problem, it just might be news.</a:t>
            </a:r>
            <a:endParaRPr lang="en-US" dirty="0"/>
          </a:p>
          <a:p>
            <a:r>
              <a:rPr lang="en-US" dirty="0"/>
              <a:t>Two people arguing about a social issue is more newsworthy than two people who agree about that issue. The tension between the subjects creates the conflict that often makes a story dramatic and interesting to read. While conflict between groups can be viewed as negative news, it often provides readers and viewers with different opinions about policies and problems</a:t>
            </a:r>
            <a:r>
              <a:rPr lang="en-US" dirty="0" smtClean="0"/>
              <a:t>.</a:t>
            </a: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18</a:t>
            </a:fld>
            <a:endParaRPr lang="en-US"/>
          </a:p>
        </p:txBody>
      </p:sp>
    </p:spTree>
    <p:extLst>
      <p:ext uri="{BB962C8B-B14F-4D97-AF65-F5344CB8AC3E}">
        <p14:creationId xmlns:p14="http://schemas.microsoft.com/office/powerpoint/2010/main" val="19142556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fltVal val="0.5"/>
                                          </p:val>
                                        </p:tav>
                                        <p:tav tm="100000">
                                          <p:val>
                                            <p:strVal val="#ppt_x"/>
                                          </p:val>
                                        </p:tav>
                                      </p:tavLst>
                                    </p:anim>
                                    <p:anim calcmode="lin" valueType="num">
                                      <p:cBhvr>
                                        <p:cTn id="20" dur="500" fill="hold"/>
                                        <p:tgtEl>
                                          <p:spTgt spid="3">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anim calcmode="lin" valueType="num">
                                      <p:cBhvr>
                                        <p:cTn id="28" dur="500" fill="hold"/>
                                        <p:tgtEl>
                                          <p:spTgt spid="3">
                                            <p:txEl>
                                              <p:pRg st="2" end="2"/>
                                            </p:txEl>
                                          </p:spTgt>
                                        </p:tgtEl>
                                        <p:attrNameLst>
                                          <p:attrName>ppt_x</p:attrName>
                                        </p:attrNameLst>
                                      </p:cBhvr>
                                      <p:tavLst>
                                        <p:tav tm="0">
                                          <p:val>
                                            <p:fltVal val="0.5"/>
                                          </p:val>
                                        </p:tav>
                                        <p:tav tm="100000">
                                          <p:val>
                                            <p:strVal val="#ppt_x"/>
                                          </p:val>
                                        </p:tav>
                                      </p:tavLst>
                                    </p:anim>
                                    <p:anim calcmode="lin" valueType="num">
                                      <p:cBhvr>
                                        <p:cTn id="29" dur="500" fill="hold"/>
                                        <p:tgtEl>
                                          <p:spTgt spid="3">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solidFill>
                  <a:schemeClr val="tx2"/>
                </a:solidFill>
              </a:rPr>
              <a:t>MODULE </a:t>
            </a:r>
            <a:r>
              <a:rPr lang="en-US" u="sng" dirty="0" smtClean="0">
                <a:solidFill>
                  <a:schemeClr val="tx2"/>
                </a:solidFill>
              </a:rPr>
              <a:t>FOUR</a:t>
            </a:r>
            <a:endParaRPr lang="en-US" dirty="0">
              <a:solidFill>
                <a:schemeClr val="tx2"/>
              </a:solidFill>
            </a:endParaRPr>
          </a:p>
        </p:txBody>
      </p:sp>
      <p:sp>
        <p:nvSpPr>
          <p:cNvPr id="3" name="Content Placeholder 2"/>
          <p:cNvSpPr>
            <a:spLocks noGrp="1"/>
          </p:cNvSpPr>
          <p:nvPr>
            <p:ph idx="1"/>
          </p:nvPr>
        </p:nvSpPr>
        <p:spPr/>
        <p:txBody>
          <a:bodyPr>
            <a:normAutofit fontScale="92500" lnSpcReduction="10000"/>
          </a:bodyPr>
          <a:lstStyle/>
          <a:p>
            <a:r>
              <a:rPr lang="en-US" b="1" dirty="0"/>
              <a:t>Elements of News Values</a:t>
            </a:r>
            <a:endParaRPr lang="en-US" dirty="0"/>
          </a:p>
          <a:p>
            <a:r>
              <a:rPr lang="en-US" dirty="0"/>
              <a:t>While definitions of news vary, the main determinant of what can be considered as news is “INTEREST.” To be news, an account of an event must be of interest to the readers, listeners or viewers. Interest in a story is determined by the news values. The elements that determine </a:t>
            </a:r>
            <a:r>
              <a:rPr lang="en-US" dirty="0" smtClean="0"/>
              <a:t>news</a:t>
            </a:r>
          </a:p>
          <a:p>
            <a:pPr marL="0" indent="0">
              <a:buNone/>
            </a:pPr>
            <a:endParaRPr lang="en-US" dirty="0"/>
          </a:p>
          <a:p>
            <a:pPr marL="0" indent="0">
              <a:buNone/>
            </a:pPr>
            <a:r>
              <a:rPr lang="en-US" dirty="0"/>
              <a:t>V</a:t>
            </a:r>
            <a:r>
              <a:rPr lang="en-US" dirty="0" smtClean="0"/>
              <a:t>alues </a:t>
            </a:r>
            <a:r>
              <a:rPr lang="en-US" dirty="0"/>
              <a:t>may be subdivided into two groups</a:t>
            </a:r>
            <a:r>
              <a:rPr lang="en-US" dirty="0" smtClean="0"/>
              <a:t>.</a:t>
            </a:r>
          </a:p>
          <a:p>
            <a:pPr marL="0" indent="0">
              <a:buNone/>
            </a:pPr>
            <a:endParaRPr lang="en-US" dirty="0"/>
          </a:p>
          <a:p>
            <a:r>
              <a:rPr lang="en-US" dirty="0"/>
              <a:t>a. Determinants</a:t>
            </a:r>
          </a:p>
          <a:p>
            <a:r>
              <a:rPr lang="en-US" dirty="0"/>
              <a:t>b. Components</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19</a:t>
            </a:fld>
            <a:endParaRPr lang="en-US"/>
          </a:p>
        </p:txBody>
      </p:sp>
    </p:spTree>
    <p:extLst>
      <p:ext uri="{BB962C8B-B14F-4D97-AF65-F5344CB8AC3E}">
        <p14:creationId xmlns:p14="http://schemas.microsoft.com/office/powerpoint/2010/main" val="1389283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5389098" y="685800"/>
            <a:ext cx="3429000" cy="5943600"/>
          </a:xfrm>
        </p:spPr>
        <p:txBody>
          <a:bodyPr>
            <a:noAutofit/>
          </a:bodyPr>
          <a:lstStyle/>
          <a:p>
            <a:pPr marL="342900" indent="-342900">
              <a:buFont typeface="+mj-lt"/>
              <a:buAutoNum type="arabicPeriod"/>
            </a:pPr>
            <a:r>
              <a:rPr lang="en-US" sz="1600" dirty="0" smtClean="0">
                <a:latin typeface="Arial Rounded MT Bold" pitchFamily="34" charset="0"/>
              </a:rPr>
              <a:t>Concepts related to news source and in journalism.</a:t>
            </a:r>
          </a:p>
          <a:p>
            <a:pPr marL="342900" indent="-342900">
              <a:buFont typeface="+mj-lt"/>
              <a:buAutoNum type="arabicPeriod"/>
            </a:pPr>
            <a:r>
              <a:rPr lang="en-US" sz="1600" dirty="0" smtClean="0">
                <a:latin typeface="Arial Rounded MT Bold" pitchFamily="34" charset="0"/>
              </a:rPr>
              <a:t>Observation and listening skills when gathering information.</a:t>
            </a:r>
          </a:p>
          <a:p>
            <a:pPr marL="342900" indent="-342900">
              <a:buFont typeface="+mj-lt"/>
              <a:buAutoNum type="arabicPeriod"/>
            </a:pPr>
            <a:r>
              <a:rPr lang="en-US" sz="1600" dirty="0" smtClean="0">
                <a:latin typeface="Arial Rounded MT Bold" pitchFamily="34" charset="0"/>
              </a:rPr>
              <a:t>Conducive environment and condition for information gathering</a:t>
            </a:r>
          </a:p>
          <a:p>
            <a:pPr marL="342900" indent="-342900">
              <a:buFont typeface="+mj-lt"/>
              <a:buAutoNum type="arabicPeriod"/>
            </a:pPr>
            <a:r>
              <a:rPr lang="en-US" sz="1600" dirty="0" smtClean="0">
                <a:latin typeface="Arial Rounded MT Bold" pitchFamily="34" charset="0"/>
              </a:rPr>
              <a:t>Principals of conducting interviews for news reporting.</a:t>
            </a:r>
          </a:p>
          <a:p>
            <a:pPr marL="342900" indent="-342900">
              <a:buFont typeface="+mj-lt"/>
              <a:buAutoNum type="arabicPeriod"/>
            </a:pPr>
            <a:r>
              <a:rPr lang="en-US" sz="1600" dirty="0" smtClean="0">
                <a:latin typeface="Arial Rounded MT Bold" pitchFamily="34" charset="0"/>
              </a:rPr>
              <a:t>Interviewing skills in news gathering</a:t>
            </a:r>
          </a:p>
          <a:p>
            <a:pPr marL="342900" indent="-342900">
              <a:buFont typeface="+mj-lt"/>
              <a:buAutoNum type="arabicPeriod"/>
            </a:pPr>
            <a:r>
              <a:rPr lang="en-US" sz="1600" dirty="0" smtClean="0">
                <a:latin typeface="Arial Rounded MT Bold" pitchFamily="34" charset="0"/>
              </a:rPr>
              <a:t>Various types of news sources.</a:t>
            </a:r>
          </a:p>
          <a:p>
            <a:pPr marL="342900" indent="-342900">
              <a:buFont typeface="+mj-lt"/>
              <a:buAutoNum type="arabicPeriod"/>
            </a:pPr>
            <a:r>
              <a:rPr lang="en-US" sz="1600" dirty="0" smtClean="0">
                <a:latin typeface="Arial Rounded MT Bold" pitchFamily="34" charset="0"/>
              </a:rPr>
              <a:t>Observation technique in news gathering</a:t>
            </a:r>
          </a:p>
          <a:p>
            <a:pPr marL="342900" indent="-342900">
              <a:buFont typeface="+mj-lt"/>
              <a:buAutoNum type="arabicPeriod"/>
            </a:pPr>
            <a:r>
              <a:rPr lang="en-US" sz="1600" dirty="0" smtClean="0">
                <a:latin typeface="Arial Rounded MT Bold" pitchFamily="34" charset="0"/>
              </a:rPr>
              <a:t>Reading technique in gathering information from various documents</a:t>
            </a:r>
          </a:p>
          <a:p>
            <a:pPr marL="342900" indent="-342900">
              <a:buFont typeface="+mj-lt"/>
              <a:buAutoNum type="arabicPeriod"/>
            </a:pPr>
            <a:r>
              <a:rPr lang="en-US" sz="1600" dirty="0" smtClean="0">
                <a:latin typeface="Arial Rounded MT Bold" pitchFamily="34" charset="0"/>
              </a:rPr>
              <a:t>Using internet to gather information for news writing </a:t>
            </a:r>
          </a:p>
          <a:p>
            <a:pPr marL="342900" indent="-342900">
              <a:buFont typeface="+mj-lt"/>
              <a:buAutoNum type="arabicPeriod"/>
            </a:pPr>
            <a:r>
              <a:rPr lang="en-US" sz="1600" dirty="0" smtClean="0">
                <a:latin typeface="Arial Rounded MT Bold" pitchFamily="34" charset="0"/>
              </a:rPr>
              <a:t>Standard used in journalism for news gathering and writing.</a:t>
            </a:r>
          </a:p>
        </p:txBody>
      </p:sp>
      <p:sp>
        <p:nvSpPr>
          <p:cNvPr id="2" name="Slide Number Placeholder 1"/>
          <p:cNvSpPr>
            <a:spLocks noGrp="1"/>
          </p:cNvSpPr>
          <p:nvPr>
            <p:ph type="sldNum" sz="quarter" idx="12"/>
          </p:nvPr>
        </p:nvSpPr>
        <p:spPr/>
        <p:txBody>
          <a:bodyPr/>
          <a:lstStyle/>
          <a:p>
            <a:fld id="{BDA4FCA2-861E-40A7-9EEC-A37364162005}" type="slidenum">
              <a:rPr lang="en-US" smtClean="0"/>
              <a:t>2</a:t>
            </a:fld>
            <a:endParaRPr lang="en-US"/>
          </a:p>
        </p:txBody>
      </p:sp>
      <p:graphicFrame>
        <p:nvGraphicFramePr>
          <p:cNvPr id="9" name="Picture Placeholder 8"/>
          <p:cNvGraphicFramePr>
            <a:graphicFrameLocks noGrp="1"/>
          </p:cNvGraphicFramePr>
          <p:nvPr>
            <p:ph type="pic" idx="1"/>
            <p:extLst>
              <p:ext uri="{D42A27DB-BD31-4B8C-83A1-F6EECF244321}">
                <p14:modId xmlns:p14="http://schemas.microsoft.com/office/powerpoint/2010/main" val="4277063107"/>
              </p:ext>
            </p:extLst>
          </p:nvPr>
        </p:nvGraphicFramePr>
        <p:xfrm>
          <a:off x="685800" y="1066800"/>
          <a:ext cx="4206240" cy="4206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26548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solidFill>
                  <a:schemeClr val="tx2"/>
                </a:solidFill>
              </a:rPr>
              <a:t>Determinants</a:t>
            </a:r>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dirty="0"/>
              <a:t>determinant is a factor that sets the character of something, in this case, news. The determinants of news are as follow.</a:t>
            </a:r>
          </a:p>
          <a:p>
            <a:pPr marL="0" indent="0">
              <a:buNone/>
            </a:pPr>
            <a:endParaRPr lang="en-US" dirty="0"/>
          </a:p>
          <a:p>
            <a:pPr marL="0" indent="0">
              <a:buNone/>
            </a:pPr>
            <a:r>
              <a:rPr lang="en-US" dirty="0"/>
              <a:t>a. Timeliness</a:t>
            </a:r>
          </a:p>
          <a:p>
            <a:pPr marL="0" indent="0">
              <a:buNone/>
            </a:pPr>
            <a:r>
              <a:rPr lang="en-US" dirty="0"/>
              <a:t>b. Proximity/geographic location</a:t>
            </a:r>
          </a:p>
          <a:p>
            <a:pPr marL="0" indent="0">
              <a:buNone/>
            </a:pPr>
            <a:r>
              <a:rPr lang="en-US" dirty="0"/>
              <a:t>c. Prominence/personality involved</a:t>
            </a:r>
          </a:p>
          <a:p>
            <a:pPr marL="0" indent="0">
              <a:buNone/>
            </a:pPr>
            <a:r>
              <a:rPr lang="en-US" dirty="0"/>
              <a:t>d. Consequence/impact/significance</a:t>
            </a:r>
          </a:p>
          <a:p>
            <a:pPr marL="0" indent="0">
              <a:buNone/>
            </a:pPr>
            <a:r>
              <a:rPr lang="en-US" dirty="0"/>
              <a:t>e. Human interest</a:t>
            </a:r>
          </a:p>
          <a:p>
            <a:pPr marL="0" indent="0">
              <a:buNone/>
            </a:pPr>
            <a:r>
              <a:rPr lang="en-US" dirty="0"/>
              <a:t>f. Novelty</a:t>
            </a:r>
          </a:p>
          <a:p>
            <a:pPr marL="0" indent="0">
              <a:buNone/>
            </a:pPr>
            <a:r>
              <a:rPr lang="en-US" dirty="0"/>
              <a:t>g. Conflict</a:t>
            </a:r>
          </a:p>
          <a:p>
            <a:pPr marL="0" indent="0">
              <a:buNone/>
            </a:pPr>
            <a:r>
              <a:rPr lang="en-US" dirty="0"/>
              <a:t>h. Necessity</a:t>
            </a:r>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20</a:t>
            </a:fld>
            <a:endParaRPr lang="en-US"/>
          </a:p>
        </p:txBody>
      </p:sp>
    </p:spTree>
    <p:extLst>
      <p:ext uri="{BB962C8B-B14F-4D97-AF65-F5344CB8AC3E}">
        <p14:creationId xmlns:p14="http://schemas.microsoft.com/office/powerpoint/2010/main" val="12412348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Determinants</a:t>
            </a:r>
          </a:p>
        </p:txBody>
      </p:sp>
      <p:sp>
        <p:nvSpPr>
          <p:cNvPr id="3" name="Content Placeholder 2"/>
          <p:cNvSpPr>
            <a:spLocks noGrp="1"/>
          </p:cNvSpPr>
          <p:nvPr>
            <p:ph idx="1"/>
          </p:nvPr>
        </p:nvSpPr>
        <p:spPr/>
        <p:txBody>
          <a:bodyPr/>
          <a:lstStyle/>
          <a:p>
            <a:r>
              <a:rPr lang="en-US" b="1" dirty="0"/>
              <a:t>Timeliness</a:t>
            </a:r>
            <a:endParaRPr lang="en-US" dirty="0"/>
          </a:p>
          <a:p>
            <a:r>
              <a:rPr lang="en-US" dirty="0"/>
              <a:t>Today’s news may be stale tomorrow. Therefore, to attain that reader viewer or listener interest or appeal, facts must be fresh. However, some issues of great impact are timeliness. Therefore, the best time to tell an important story is as soon as it happens or as soon as possible.</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21</a:t>
            </a:fld>
            <a:endParaRPr lang="en-US"/>
          </a:p>
        </p:txBody>
      </p:sp>
    </p:spTree>
    <p:extLst>
      <p:ext uri="{BB962C8B-B14F-4D97-AF65-F5344CB8AC3E}">
        <p14:creationId xmlns:p14="http://schemas.microsoft.com/office/powerpoint/2010/main" val="1596184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solidFill>
              </a:rPr>
              <a:t>Determinants</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b="1" dirty="0"/>
              <a:t>Proximity/Geographic Location</a:t>
            </a:r>
            <a:endParaRPr lang="en-US" dirty="0"/>
          </a:p>
          <a:p>
            <a:r>
              <a:rPr lang="en-US" dirty="0"/>
              <a:t>Distance between the news item’s place of origin and its place of publication determines its degree of reader – appeal, and the limits of reader – interest. Usually, the nearer an individual is to the location of a news event, the more relevant it becomes for him/her. This is referred </a:t>
            </a:r>
            <a:r>
              <a:rPr lang="en-US" dirty="0" smtClean="0"/>
              <a:t>to as geographic </a:t>
            </a:r>
            <a:r>
              <a:rPr lang="en-US" dirty="0" err="1" smtClean="0"/>
              <a:t>proximity.There</a:t>
            </a:r>
            <a:r>
              <a:rPr lang="en-US" dirty="0" smtClean="0"/>
              <a:t> </a:t>
            </a:r>
            <a:r>
              <a:rPr lang="en-US" dirty="0"/>
              <a:t>are two types of </a:t>
            </a:r>
            <a:r>
              <a:rPr lang="en-US" dirty="0" smtClean="0"/>
              <a:t>proximity: </a:t>
            </a:r>
            <a:r>
              <a:rPr lang="en-US" b="1" dirty="0" smtClean="0"/>
              <a:t>Geographical </a:t>
            </a:r>
            <a:r>
              <a:rPr lang="en-US" b="1" dirty="0"/>
              <a:t>Proximity </a:t>
            </a:r>
            <a:r>
              <a:rPr lang="en-US" dirty="0"/>
              <a:t>- This has been described </a:t>
            </a:r>
            <a:r>
              <a:rPr lang="en-US" dirty="0" err="1" smtClean="0"/>
              <a:t>above.</a:t>
            </a:r>
            <a:r>
              <a:rPr lang="en-US" b="1" dirty="0" err="1" smtClean="0"/>
              <a:t>Proximity</a:t>
            </a:r>
            <a:r>
              <a:rPr lang="en-US" b="1" dirty="0" smtClean="0"/>
              <a:t> </a:t>
            </a:r>
            <a:r>
              <a:rPr lang="en-US" b="1" dirty="0"/>
              <a:t>of Interest</a:t>
            </a:r>
            <a:endParaRPr lang="en-US" dirty="0"/>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22</a:t>
            </a:fld>
            <a:endParaRPr lang="en-US"/>
          </a:p>
        </p:txBody>
      </p:sp>
    </p:spTree>
    <p:extLst>
      <p:ext uri="{BB962C8B-B14F-4D97-AF65-F5344CB8AC3E}">
        <p14:creationId xmlns:p14="http://schemas.microsoft.com/office/powerpoint/2010/main" val="25700286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Determinants</a:t>
            </a:r>
          </a:p>
        </p:txBody>
      </p:sp>
      <p:sp>
        <p:nvSpPr>
          <p:cNvPr id="3" name="Content Placeholder 2"/>
          <p:cNvSpPr>
            <a:spLocks noGrp="1"/>
          </p:cNvSpPr>
          <p:nvPr>
            <p:ph idx="1"/>
          </p:nvPr>
        </p:nvSpPr>
        <p:spPr/>
        <p:txBody>
          <a:bodyPr/>
          <a:lstStyle/>
          <a:p>
            <a:r>
              <a:rPr lang="en-US" b="1" dirty="0"/>
              <a:t>Prominence/Personality Involved</a:t>
            </a:r>
            <a:endParaRPr lang="en-US" dirty="0"/>
          </a:p>
          <a:p>
            <a:r>
              <a:rPr lang="en-US" dirty="0"/>
              <a:t>All men may be created equal, but some are more equal and more newsworthy than others. In fact, “names make news” goes a cliché. However, names do not always make news. Still, happenings that involve well-known people or institutions are likely to be interesting even if not very important</a:t>
            </a:r>
            <a:r>
              <a:rPr lang="en-US" dirty="0" smtClean="0"/>
              <a:t>.</a:t>
            </a: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23</a:t>
            </a:fld>
            <a:endParaRPr lang="en-US"/>
          </a:p>
        </p:txBody>
      </p:sp>
    </p:spTree>
    <p:extLst>
      <p:ext uri="{BB962C8B-B14F-4D97-AF65-F5344CB8AC3E}">
        <p14:creationId xmlns:p14="http://schemas.microsoft.com/office/powerpoint/2010/main" val="33926114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Determinants</a:t>
            </a:r>
          </a:p>
        </p:txBody>
      </p:sp>
      <p:sp>
        <p:nvSpPr>
          <p:cNvPr id="3" name="Content Placeholder 2"/>
          <p:cNvSpPr>
            <a:spLocks noGrp="1"/>
          </p:cNvSpPr>
          <p:nvPr>
            <p:ph idx="1"/>
          </p:nvPr>
        </p:nvSpPr>
        <p:spPr/>
        <p:txBody>
          <a:bodyPr/>
          <a:lstStyle/>
          <a:p>
            <a:pPr marL="0" indent="0">
              <a:buNone/>
            </a:pPr>
            <a:r>
              <a:rPr lang="en-US" b="1" dirty="0"/>
              <a:t>Consequence/Impact/Significance/Magnitude</a:t>
            </a:r>
            <a:endParaRPr lang="en-US" dirty="0"/>
          </a:p>
          <a:p>
            <a:r>
              <a:rPr lang="en-US" dirty="0"/>
              <a:t>How many people an event or idea affects and how seriously it affects them determine its importance as news, as well as the extent to which the information may be useful. Again, an item or event may give rise to thought not because of itself but because of its probable consequences </a:t>
            </a:r>
            <a:r>
              <a:rPr lang="en-US" dirty="0" smtClean="0"/>
              <a:t>–its </a:t>
            </a:r>
            <a:r>
              <a:rPr lang="en-US" dirty="0"/>
              <a:t>significance.</a:t>
            </a:r>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24</a:t>
            </a:fld>
            <a:endParaRPr lang="en-US"/>
          </a:p>
        </p:txBody>
      </p:sp>
    </p:spTree>
    <p:extLst>
      <p:ext uri="{BB962C8B-B14F-4D97-AF65-F5344CB8AC3E}">
        <p14:creationId xmlns:p14="http://schemas.microsoft.com/office/powerpoint/2010/main" val="169068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Determinants</a:t>
            </a:r>
          </a:p>
        </p:txBody>
      </p:sp>
      <p:sp>
        <p:nvSpPr>
          <p:cNvPr id="3" name="Content Placeholder 2"/>
          <p:cNvSpPr>
            <a:spLocks noGrp="1"/>
          </p:cNvSpPr>
          <p:nvPr>
            <p:ph idx="1"/>
          </p:nvPr>
        </p:nvSpPr>
        <p:spPr/>
        <p:txBody>
          <a:bodyPr/>
          <a:lstStyle/>
          <a:p>
            <a:r>
              <a:rPr lang="en-US" b="1" dirty="0"/>
              <a:t>Human Interest</a:t>
            </a:r>
            <a:endParaRPr lang="en-US" dirty="0"/>
          </a:p>
          <a:p>
            <a:r>
              <a:rPr lang="en-US" dirty="0"/>
              <a:t>Interest in human beings and events because they concern men and women in situations that might confront anyone else, is called human interest. In a general way, human-interest stories might be defined as those stories that arouse an emotion in the reader/ listener/ viewer </a:t>
            </a:r>
            <a:r>
              <a:rPr lang="en-US" dirty="0" smtClean="0"/>
              <a:t>and evoke </a:t>
            </a:r>
            <a:r>
              <a:rPr lang="en-US" dirty="0"/>
              <a:t>emotional response.</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25</a:t>
            </a:fld>
            <a:endParaRPr lang="en-US"/>
          </a:p>
        </p:txBody>
      </p:sp>
    </p:spTree>
    <p:extLst>
      <p:ext uri="{BB962C8B-B14F-4D97-AF65-F5344CB8AC3E}">
        <p14:creationId xmlns:p14="http://schemas.microsoft.com/office/powerpoint/2010/main" val="6057727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Determinants</a:t>
            </a:r>
          </a:p>
        </p:txBody>
      </p:sp>
      <p:sp>
        <p:nvSpPr>
          <p:cNvPr id="3" name="Content Placeholder 2"/>
          <p:cNvSpPr>
            <a:spLocks noGrp="1"/>
          </p:cNvSpPr>
          <p:nvPr>
            <p:ph idx="1"/>
          </p:nvPr>
        </p:nvSpPr>
        <p:spPr/>
        <p:txBody>
          <a:bodyPr>
            <a:normAutofit fontScale="92500" lnSpcReduction="10000"/>
          </a:bodyPr>
          <a:lstStyle/>
          <a:p>
            <a:r>
              <a:rPr lang="en-US" b="1" dirty="0"/>
              <a:t>Novelty/ unusual</a:t>
            </a:r>
            <a:endParaRPr lang="en-US" dirty="0"/>
          </a:p>
          <a:p>
            <a:r>
              <a:rPr lang="en-US" dirty="0"/>
              <a:t>This sounds like human interest but shows some differences. The unusual makes news. The bizarre makes news too. Remember </a:t>
            </a:r>
            <a:r>
              <a:rPr lang="en-US" i="1" dirty="0"/>
              <a:t>the-</a:t>
            </a:r>
            <a:r>
              <a:rPr lang="en-US" i="1" dirty="0" err="1"/>
              <a:t>manbite</a:t>
            </a:r>
            <a:r>
              <a:rPr lang="en-US" i="1" dirty="0"/>
              <a:t>-</a:t>
            </a:r>
            <a:r>
              <a:rPr lang="en-US" dirty="0"/>
              <a:t> </a:t>
            </a:r>
            <a:r>
              <a:rPr lang="en-US" i="1" dirty="0"/>
              <a:t>dog principle</a:t>
            </a:r>
            <a:r>
              <a:rPr lang="en-US" dirty="0"/>
              <a:t>. The principle applies here. The first flight to the moon was big news, so was Sandra Day O’ Connor’s appointment as </a:t>
            </a:r>
            <a:r>
              <a:rPr lang="en-US" dirty="0" smtClean="0"/>
              <a:t>the first </a:t>
            </a:r>
            <a:r>
              <a:rPr lang="en-US" dirty="0"/>
              <a:t>woman Justice of the United States Supreme Court. The day a female becomes the Vice President of the URT it will be the biggest news around the country. “</a:t>
            </a:r>
            <a:r>
              <a:rPr lang="en-US" b="1" dirty="0"/>
              <a:t>Firsts</a:t>
            </a:r>
            <a:r>
              <a:rPr lang="en-US" dirty="0"/>
              <a:t>,” “</a:t>
            </a:r>
            <a:r>
              <a:rPr lang="en-US" b="1" dirty="0"/>
              <a:t>Lasts,” </a:t>
            </a:r>
            <a:r>
              <a:rPr lang="en-US" dirty="0"/>
              <a:t>and “</a:t>
            </a:r>
            <a:r>
              <a:rPr lang="en-US" b="1" dirty="0"/>
              <a:t>Only</a:t>
            </a:r>
            <a:r>
              <a:rPr lang="en-US" dirty="0"/>
              <a:t>” have always been newsworthy. So also are stories of freak occurrences and scientific </a:t>
            </a:r>
            <a:r>
              <a:rPr lang="en-US" dirty="0" smtClean="0"/>
              <a:t>or pseudo-scientific </a:t>
            </a:r>
            <a:r>
              <a:rPr lang="en-US" dirty="0"/>
              <a:t>phenomena.</a:t>
            </a:r>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26</a:t>
            </a:fld>
            <a:endParaRPr lang="en-US"/>
          </a:p>
        </p:txBody>
      </p:sp>
    </p:spTree>
    <p:extLst>
      <p:ext uri="{BB962C8B-B14F-4D97-AF65-F5344CB8AC3E}">
        <p14:creationId xmlns:p14="http://schemas.microsoft.com/office/powerpoint/2010/main" val="12002986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Determinants</a:t>
            </a:r>
          </a:p>
        </p:txBody>
      </p:sp>
      <p:sp>
        <p:nvSpPr>
          <p:cNvPr id="3" name="Content Placeholder 2"/>
          <p:cNvSpPr>
            <a:spLocks noGrp="1"/>
          </p:cNvSpPr>
          <p:nvPr>
            <p:ph idx="1"/>
          </p:nvPr>
        </p:nvSpPr>
        <p:spPr/>
        <p:txBody>
          <a:bodyPr/>
          <a:lstStyle/>
          <a:p>
            <a:r>
              <a:rPr lang="en-US" b="1" dirty="0"/>
              <a:t>Conflict</a:t>
            </a:r>
            <a:endParaRPr lang="en-US" dirty="0"/>
          </a:p>
          <a:p>
            <a:r>
              <a:rPr lang="en-US" dirty="0"/>
              <a:t>Nearly every story on each of our front pages is a report of conflict. Conflict is a central feature of most news. Sometimes it is physical, as in wars or sports. Sometimes it is more subtle and sophisticated like political conflicts.</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27</a:t>
            </a:fld>
            <a:endParaRPr lang="en-US"/>
          </a:p>
        </p:txBody>
      </p:sp>
    </p:spTree>
    <p:extLst>
      <p:ext uri="{BB962C8B-B14F-4D97-AF65-F5344CB8AC3E}">
        <p14:creationId xmlns:p14="http://schemas.microsoft.com/office/powerpoint/2010/main" val="41143462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Determinants</a:t>
            </a:r>
          </a:p>
        </p:txBody>
      </p:sp>
      <p:sp>
        <p:nvSpPr>
          <p:cNvPr id="3" name="Content Placeholder 2"/>
          <p:cNvSpPr>
            <a:spLocks noGrp="1"/>
          </p:cNvSpPr>
          <p:nvPr>
            <p:ph idx="1"/>
          </p:nvPr>
        </p:nvSpPr>
        <p:spPr/>
        <p:txBody>
          <a:bodyPr>
            <a:normAutofit lnSpcReduction="10000"/>
          </a:bodyPr>
          <a:lstStyle/>
          <a:p>
            <a:r>
              <a:rPr lang="en-US" b="1" dirty="0"/>
              <a:t>Necessity</a:t>
            </a:r>
            <a:endParaRPr lang="en-US" dirty="0"/>
          </a:p>
          <a:p>
            <a:r>
              <a:rPr lang="en-US" dirty="0"/>
              <a:t>The seven earlier discussed news values involve people, events and situations that call out for coverage. The value of necessity is, however, the journalist’s making (</a:t>
            </a:r>
            <a:r>
              <a:rPr lang="en-US" dirty="0" err="1"/>
              <a:t>Mencher</a:t>
            </a:r>
            <a:r>
              <a:rPr lang="en-US" dirty="0"/>
              <a:t>, 2010). According to the </a:t>
            </a:r>
            <a:r>
              <a:rPr lang="en-US" dirty="0" err="1"/>
              <a:t>Mencher</a:t>
            </a:r>
            <a:r>
              <a:rPr lang="en-US" dirty="0"/>
              <a:t> (2010), the journalist has discovered something he or she feels it </a:t>
            </a:r>
            <a:r>
              <a:rPr lang="en-US" dirty="0" smtClean="0"/>
              <a:t>is necessary </a:t>
            </a:r>
            <a:r>
              <a:rPr lang="en-US" dirty="0"/>
              <a:t>to disclose. The essential element here is that the journalist considers a situation to be something everyone should know about and usually it is a situation that needs to be exposed and remedied.</a:t>
            </a:r>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28</a:t>
            </a:fld>
            <a:endParaRPr lang="en-US"/>
          </a:p>
        </p:txBody>
      </p:sp>
    </p:spTree>
    <p:extLst>
      <p:ext uri="{BB962C8B-B14F-4D97-AF65-F5344CB8AC3E}">
        <p14:creationId xmlns:p14="http://schemas.microsoft.com/office/powerpoint/2010/main" val="1718721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B: COMPONENTS OF  NEWS</a:t>
            </a:r>
            <a:endParaRPr lang="en-US" dirty="0">
              <a:solidFill>
                <a:schemeClr val="tx2"/>
              </a:solidFill>
            </a:endParaRPr>
          </a:p>
        </p:txBody>
      </p:sp>
      <p:sp>
        <p:nvSpPr>
          <p:cNvPr id="3" name="Content Placeholder 2"/>
          <p:cNvSpPr>
            <a:spLocks noGrp="1"/>
          </p:cNvSpPr>
          <p:nvPr>
            <p:ph idx="1"/>
          </p:nvPr>
        </p:nvSpPr>
        <p:spPr/>
        <p:txBody>
          <a:bodyPr/>
          <a:lstStyle/>
          <a:p>
            <a:r>
              <a:rPr lang="en-US" dirty="0"/>
              <a:t>A component is a constituent part of something. They tend to have more news values or higher news values than stories that lack them. The more of news components you find in a story, the higher the news worthiness of such a story. Many items could easily fall into the components of news. However, we shall discuss eight that always sell a story anytime it is a content of such story. The eight components of news are:</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29</a:t>
            </a:fld>
            <a:endParaRPr lang="en-US"/>
          </a:p>
        </p:txBody>
      </p:sp>
    </p:spTree>
    <p:extLst>
      <p:ext uri="{BB962C8B-B14F-4D97-AF65-F5344CB8AC3E}">
        <p14:creationId xmlns:p14="http://schemas.microsoft.com/office/powerpoint/2010/main" val="3227254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INTRODUCTION</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b="1" dirty="0"/>
              <a:t>WHAT IS NEWS? </a:t>
            </a:r>
            <a:endParaRPr lang="en-US" dirty="0"/>
          </a:p>
          <a:p>
            <a:pPr marL="0" indent="0">
              <a:buNone/>
            </a:pPr>
            <a:endParaRPr lang="en-US" dirty="0"/>
          </a:p>
          <a:p>
            <a:r>
              <a:rPr lang="en-US" b="1" dirty="0"/>
              <a:t>Key areas of discussion</a:t>
            </a:r>
            <a:endParaRPr lang="en-US" dirty="0"/>
          </a:p>
          <a:p>
            <a:pPr marL="0" indent="0">
              <a:buNone/>
            </a:pPr>
            <a:endParaRPr lang="en-US" dirty="0"/>
          </a:p>
          <a:p>
            <a:r>
              <a:rPr lang="en-US" dirty="0"/>
              <a:t>What is News?</a:t>
            </a:r>
          </a:p>
          <a:p>
            <a:r>
              <a:rPr lang="en-US" dirty="0"/>
              <a:t>Elements of News Values</a:t>
            </a:r>
          </a:p>
          <a:p>
            <a:r>
              <a:rPr lang="en-US" dirty="0"/>
              <a:t>Determinants</a:t>
            </a:r>
          </a:p>
          <a:p>
            <a:r>
              <a:rPr lang="en-US" dirty="0"/>
              <a:t>Components</a:t>
            </a:r>
          </a:p>
          <a:p>
            <a:r>
              <a:rPr lang="en-US" dirty="0"/>
              <a:t>News Virtues</a:t>
            </a:r>
          </a:p>
        </p:txBody>
      </p:sp>
      <p:sp>
        <p:nvSpPr>
          <p:cNvPr id="4" name="Slide Number Placeholder 3"/>
          <p:cNvSpPr>
            <a:spLocks noGrp="1"/>
          </p:cNvSpPr>
          <p:nvPr>
            <p:ph type="sldNum" sz="quarter" idx="12"/>
          </p:nvPr>
        </p:nvSpPr>
        <p:spPr/>
        <p:txBody>
          <a:bodyPr/>
          <a:lstStyle/>
          <a:p>
            <a:fld id="{BDA4FCA2-861E-40A7-9EEC-A37364162005}" type="slidenum">
              <a:rPr lang="en-US" smtClean="0"/>
              <a:t>3</a:t>
            </a:fld>
            <a:endParaRPr lang="en-US"/>
          </a:p>
        </p:txBody>
      </p:sp>
    </p:spTree>
    <p:extLst>
      <p:ext uri="{BB962C8B-B14F-4D97-AF65-F5344CB8AC3E}">
        <p14:creationId xmlns:p14="http://schemas.microsoft.com/office/powerpoint/2010/main" val="36633527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solidFill>
              </a:rPr>
              <a:t>COMPONENTS OF  NEWS</a:t>
            </a:r>
          </a:p>
        </p:txBody>
      </p:sp>
      <p:sp>
        <p:nvSpPr>
          <p:cNvPr id="3" name="Content Placeholder 2"/>
          <p:cNvSpPr>
            <a:spLocks noGrp="1"/>
          </p:cNvSpPr>
          <p:nvPr>
            <p:ph idx="1"/>
          </p:nvPr>
        </p:nvSpPr>
        <p:spPr/>
        <p:txBody>
          <a:bodyPr/>
          <a:lstStyle/>
          <a:p>
            <a:pPr marL="0" indent="0" algn="ctr">
              <a:buNone/>
            </a:pPr>
            <a:r>
              <a:rPr lang="en-US" dirty="0" smtClean="0"/>
              <a:t>Age</a:t>
            </a:r>
            <a:endParaRPr lang="en-US" dirty="0"/>
          </a:p>
          <a:p>
            <a:pPr marL="0" indent="0" algn="ctr">
              <a:buNone/>
            </a:pPr>
            <a:r>
              <a:rPr lang="en-US" dirty="0" smtClean="0"/>
              <a:t>Animal</a:t>
            </a:r>
            <a:endParaRPr lang="en-US" dirty="0"/>
          </a:p>
          <a:p>
            <a:pPr marL="0" indent="0" algn="ctr">
              <a:buNone/>
            </a:pPr>
            <a:r>
              <a:rPr lang="en-US" dirty="0" smtClean="0"/>
              <a:t>Sex</a:t>
            </a:r>
            <a:endParaRPr lang="en-US" dirty="0"/>
          </a:p>
          <a:p>
            <a:pPr marL="0" indent="0" algn="ctr">
              <a:buNone/>
            </a:pPr>
            <a:r>
              <a:rPr lang="en-US" dirty="0" smtClean="0"/>
              <a:t>Conflict</a:t>
            </a:r>
            <a:endParaRPr lang="en-US" dirty="0"/>
          </a:p>
          <a:p>
            <a:pPr marL="0" indent="0" algn="ctr">
              <a:buNone/>
            </a:pPr>
            <a:r>
              <a:rPr lang="en-US" dirty="0" smtClean="0"/>
              <a:t>Money</a:t>
            </a:r>
            <a:endParaRPr lang="en-US" dirty="0"/>
          </a:p>
          <a:p>
            <a:pPr marL="0" indent="0" algn="ctr">
              <a:buNone/>
            </a:pPr>
            <a:r>
              <a:rPr lang="en-US" dirty="0" smtClean="0"/>
              <a:t>Children</a:t>
            </a:r>
            <a:endParaRPr lang="en-US" dirty="0"/>
          </a:p>
          <a:p>
            <a:pPr marL="0" indent="0" algn="ctr">
              <a:buNone/>
            </a:pPr>
            <a:r>
              <a:rPr lang="en-US" dirty="0" smtClean="0"/>
              <a:t>Beauty</a:t>
            </a:r>
            <a:endParaRPr lang="en-US" dirty="0"/>
          </a:p>
          <a:p>
            <a:pPr marL="0" indent="0" algn="ctr">
              <a:buNone/>
            </a:pPr>
            <a:r>
              <a:rPr lang="en-US" dirty="0" smtClean="0"/>
              <a:t>Human </a:t>
            </a:r>
            <a:r>
              <a:rPr lang="en-US" dirty="0"/>
              <a:t>interest</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30</a:t>
            </a:fld>
            <a:endParaRPr lang="en-US"/>
          </a:p>
        </p:txBody>
      </p:sp>
    </p:spTree>
    <p:extLst>
      <p:ext uri="{BB962C8B-B14F-4D97-AF65-F5344CB8AC3E}">
        <p14:creationId xmlns:p14="http://schemas.microsoft.com/office/powerpoint/2010/main" val="20059213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DEFINITIONS OF NEW GATHERING</a:t>
            </a:r>
            <a:endParaRPr lang="en-US" dirty="0">
              <a:solidFill>
                <a:schemeClr val="tx1"/>
              </a:solidFill>
            </a:endParaRPr>
          </a:p>
        </p:txBody>
      </p:sp>
      <p:sp>
        <p:nvSpPr>
          <p:cNvPr id="3" name="Content Placeholder 2"/>
          <p:cNvSpPr>
            <a:spLocks noGrp="1"/>
          </p:cNvSpPr>
          <p:nvPr>
            <p:ph idx="1"/>
          </p:nvPr>
        </p:nvSpPr>
        <p:spPr/>
        <p:txBody>
          <a:bodyPr/>
          <a:lstStyle/>
          <a:p>
            <a:pPr algn="just"/>
            <a:r>
              <a:rPr lang="en-US" dirty="0" smtClean="0"/>
              <a:t>News gathering is a </a:t>
            </a:r>
            <a:r>
              <a:rPr lang="en-US" dirty="0"/>
              <a:t>process </a:t>
            </a:r>
            <a:r>
              <a:rPr lang="en-US" dirty="0" smtClean="0"/>
              <a:t>on </a:t>
            </a:r>
            <a:r>
              <a:rPr lang="en-US" dirty="0"/>
              <a:t>how reporters gather and assemble their information, how do they get access to information and information sources, and how do they sustain the daily publication of news in their media </a:t>
            </a:r>
            <a:r>
              <a:rPr lang="en-US" dirty="0" smtClean="0"/>
              <a:t>organizations.</a:t>
            </a:r>
          </a:p>
          <a:p>
            <a:pPr algn="just"/>
            <a:r>
              <a:rPr lang="en-US" b="1" dirty="0"/>
              <a:t>News sources</a:t>
            </a:r>
            <a:r>
              <a:rPr lang="en-US" dirty="0"/>
              <a:t> are the verified individuals, companies and documents that provide the information around which a journalist, website or publication might write a story.</a:t>
            </a:r>
          </a:p>
        </p:txBody>
      </p:sp>
      <p:sp>
        <p:nvSpPr>
          <p:cNvPr id="4" name="Slide Number Placeholder 3"/>
          <p:cNvSpPr>
            <a:spLocks noGrp="1"/>
          </p:cNvSpPr>
          <p:nvPr>
            <p:ph type="sldNum" sz="quarter" idx="12"/>
          </p:nvPr>
        </p:nvSpPr>
        <p:spPr/>
        <p:txBody>
          <a:bodyPr/>
          <a:lstStyle/>
          <a:p>
            <a:fld id="{BDA4FCA2-861E-40A7-9EEC-A37364162005}" type="slidenum">
              <a:rPr lang="en-US" smtClean="0"/>
              <a:t>31</a:t>
            </a:fld>
            <a:endParaRPr lang="en-US"/>
          </a:p>
        </p:txBody>
      </p:sp>
    </p:spTree>
    <p:extLst>
      <p:ext uri="{BB962C8B-B14F-4D97-AF65-F5344CB8AC3E}">
        <p14:creationId xmlns:p14="http://schemas.microsoft.com/office/powerpoint/2010/main" val="8474386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838200"/>
          </a:xfrm>
        </p:spPr>
        <p:txBody>
          <a:bodyPr>
            <a:normAutofit/>
          </a:bodyPr>
          <a:lstStyle/>
          <a:p>
            <a:pPr algn="ctr"/>
            <a:r>
              <a:rPr lang="en-US" sz="2400" cap="none" dirty="0">
                <a:solidFill>
                  <a:schemeClr val="tx1"/>
                </a:solidFill>
              </a:rPr>
              <a:t>C</a:t>
            </a:r>
            <a:r>
              <a:rPr lang="en-US" sz="2400" cap="none" dirty="0" smtClean="0">
                <a:solidFill>
                  <a:schemeClr val="tx1"/>
                </a:solidFill>
              </a:rPr>
              <a:t>onducive environment and condition for information gathering</a:t>
            </a:r>
            <a:endParaRPr lang="en-US" cap="none" dirty="0">
              <a:solidFill>
                <a:schemeClr val="tx1"/>
              </a:solidFill>
            </a:endParaRPr>
          </a:p>
        </p:txBody>
      </p:sp>
      <p:sp>
        <p:nvSpPr>
          <p:cNvPr id="3" name="Content Placeholder 2"/>
          <p:cNvSpPr>
            <a:spLocks noGrp="1"/>
          </p:cNvSpPr>
          <p:nvPr>
            <p:ph idx="1"/>
          </p:nvPr>
        </p:nvSpPr>
        <p:spPr>
          <a:xfrm>
            <a:off x="457200" y="1143000"/>
            <a:ext cx="7239000" cy="5312736"/>
          </a:xfrm>
        </p:spPr>
        <p:txBody>
          <a:bodyPr>
            <a:normAutofit/>
          </a:bodyPr>
          <a:lstStyle/>
          <a:p>
            <a:pPr marL="0" indent="0">
              <a:buNone/>
            </a:pPr>
            <a:r>
              <a:rPr lang="en-US" dirty="0" smtClean="0"/>
              <a:t>1</a:t>
            </a:r>
            <a:r>
              <a:rPr lang="en-US" dirty="0" smtClean="0">
                <a:solidFill>
                  <a:srgbClr val="FF0000"/>
                </a:solidFill>
              </a:rPr>
              <a:t> </a:t>
            </a:r>
            <a:r>
              <a:rPr lang="en-US" dirty="0" smtClean="0"/>
              <a:t>Be Prepared;</a:t>
            </a:r>
          </a:p>
          <a:p>
            <a:pPr lvl="2" algn="just">
              <a:buFont typeface="Wingdings" pitchFamily="2" charset="2"/>
              <a:buChar char="§"/>
            </a:pPr>
            <a:r>
              <a:rPr lang="en-US" dirty="0" smtClean="0"/>
              <a:t>Identify </a:t>
            </a:r>
            <a:r>
              <a:rPr lang="en-US" dirty="0"/>
              <a:t>the subject of the interview and the personality to be interviewed</a:t>
            </a:r>
            <a:r>
              <a:rPr lang="en-US" dirty="0" smtClean="0"/>
              <a:t>.</a:t>
            </a:r>
          </a:p>
          <a:p>
            <a:pPr lvl="2" algn="just">
              <a:buFont typeface="Wingdings" pitchFamily="2" charset="2"/>
              <a:buChar char="§"/>
            </a:pPr>
            <a:r>
              <a:rPr lang="en-US" dirty="0"/>
              <a:t>You must also have a good idea of the kind of information you seek, so that everything that is given to you will not seem like what you are looking for. </a:t>
            </a:r>
            <a:endParaRPr lang="en-US" dirty="0" smtClean="0"/>
          </a:p>
          <a:p>
            <a:pPr lvl="2" algn="just">
              <a:buFont typeface="Wingdings" pitchFamily="2" charset="2"/>
              <a:buChar char="§"/>
            </a:pPr>
            <a:r>
              <a:rPr lang="en-US" dirty="0" smtClean="0"/>
              <a:t>Book </a:t>
            </a:r>
            <a:r>
              <a:rPr lang="en-US" dirty="0"/>
              <a:t>appointment through the telephone, you can go to his/her office or visit him/her at home as a last resort</a:t>
            </a:r>
            <a:r>
              <a:rPr lang="en-US" dirty="0" smtClean="0"/>
              <a:t>. </a:t>
            </a:r>
            <a:r>
              <a:rPr lang="en-US" dirty="0"/>
              <a:t>Make sure you book an appointment first</a:t>
            </a:r>
            <a:r>
              <a:rPr lang="en-US" dirty="0" smtClean="0"/>
              <a:t>.</a:t>
            </a:r>
          </a:p>
          <a:p>
            <a:pPr lvl="2" algn="just">
              <a:buFont typeface="Wingdings" pitchFamily="2" charset="2"/>
              <a:buChar char="§"/>
            </a:pPr>
            <a:endParaRPr lang="en-US" dirty="0"/>
          </a:p>
          <a:p>
            <a:pPr marL="530225" lvl="2" indent="-473075">
              <a:buNone/>
            </a:pPr>
            <a:r>
              <a:rPr lang="en-US" dirty="0" smtClean="0"/>
              <a:t>2</a:t>
            </a:r>
            <a:r>
              <a:rPr lang="en-US" dirty="0"/>
              <a:t>. If the interviewee wants to know why you want to interview him/her, you could give him/her a general idea and nothing more. </a:t>
            </a:r>
            <a:r>
              <a:rPr lang="en-US" u="sng" dirty="0">
                <a:effectLst>
                  <a:outerShdw blurRad="38100" dist="38100" dir="2700000" algn="tl">
                    <a:srgbClr val="000000">
                      <a:alpha val="43137"/>
                    </a:srgbClr>
                  </a:outerShdw>
                </a:effectLst>
              </a:rPr>
              <a:t>It is unprofessional to give out your entire questions</a:t>
            </a:r>
            <a:r>
              <a:rPr lang="en-US" dirty="0">
                <a:effectLst>
                  <a:outerShdw blurRad="38100" dist="38100" dir="2700000" algn="tl">
                    <a:srgbClr val="000000">
                      <a:alpha val="43137"/>
                    </a:srgbClr>
                  </a:outerShdw>
                </a:effectLst>
              </a:rPr>
              <a:t> </a:t>
            </a:r>
            <a:r>
              <a:rPr lang="en-US" dirty="0"/>
              <a:t>to the interviewer ahead of time. You will end up with </a:t>
            </a:r>
            <a:r>
              <a:rPr lang="en-US" dirty="0" smtClean="0"/>
              <a:t>canned answers.</a:t>
            </a:r>
          </a:p>
        </p:txBody>
      </p:sp>
      <p:sp>
        <p:nvSpPr>
          <p:cNvPr id="4" name="Slide Number Placeholder 3"/>
          <p:cNvSpPr>
            <a:spLocks noGrp="1"/>
          </p:cNvSpPr>
          <p:nvPr>
            <p:ph type="sldNum" sz="quarter" idx="12"/>
          </p:nvPr>
        </p:nvSpPr>
        <p:spPr/>
        <p:txBody>
          <a:bodyPr/>
          <a:lstStyle/>
          <a:p>
            <a:fld id="{BDA4FCA2-861E-40A7-9EEC-A37364162005}" type="slidenum">
              <a:rPr lang="en-US" smtClean="0"/>
              <a:t>32</a:t>
            </a:fld>
            <a:endParaRPr lang="en-US"/>
          </a:p>
        </p:txBody>
      </p:sp>
    </p:spTree>
    <p:extLst>
      <p:ext uri="{BB962C8B-B14F-4D97-AF65-F5344CB8AC3E}">
        <p14:creationId xmlns:p14="http://schemas.microsoft.com/office/powerpoint/2010/main" val="41607393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239000" cy="5334000"/>
          </a:xfrm>
        </p:spPr>
        <p:txBody>
          <a:bodyPr/>
          <a:lstStyle/>
          <a:p>
            <a:pPr marL="514350" indent="-514350">
              <a:buFont typeface="+mj-lt"/>
              <a:buAutoNum type="arabicPeriod" startAt="3"/>
            </a:pPr>
            <a:r>
              <a:rPr lang="en-US" dirty="0" smtClean="0"/>
              <a:t>You </a:t>
            </a:r>
            <a:r>
              <a:rPr lang="en-US" dirty="0"/>
              <a:t>then prepare you questions and arrange them in order of importance. You are not expected to forward the questions to the interview before the interview date. </a:t>
            </a:r>
            <a:endParaRPr lang="en-US" dirty="0" smtClean="0"/>
          </a:p>
          <a:p>
            <a:pPr marL="514350" indent="-514350">
              <a:buFont typeface="+mj-lt"/>
              <a:buAutoNum type="arabicPeriod" startAt="3"/>
            </a:pPr>
            <a:r>
              <a:rPr lang="en-US" dirty="0"/>
              <a:t>Do a thorough background research on the subject matter and </a:t>
            </a:r>
            <a:r>
              <a:rPr lang="en-US" dirty="0" smtClean="0"/>
              <a:t>familiarize </a:t>
            </a:r>
            <a:r>
              <a:rPr lang="en-US" dirty="0"/>
              <a:t>yourself with the historical background, social and economic activities of the interviewee</a:t>
            </a:r>
            <a:r>
              <a:rPr lang="en-US" dirty="0" smtClean="0"/>
              <a:t>.</a:t>
            </a:r>
          </a:p>
          <a:p>
            <a:pPr marL="514350" indent="-514350">
              <a:buFont typeface="+mj-lt"/>
              <a:buAutoNum type="arabicPeriod" startAt="3"/>
            </a:pPr>
            <a:r>
              <a:rPr lang="en-US" dirty="0"/>
              <a:t>On the day of the interview, arrive at the venue of the interview on time at least 15 minutes before the interview. This gives you a cool start. </a:t>
            </a:r>
          </a:p>
        </p:txBody>
      </p:sp>
      <p:sp>
        <p:nvSpPr>
          <p:cNvPr id="2" name="Slide Number Placeholder 1"/>
          <p:cNvSpPr>
            <a:spLocks noGrp="1"/>
          </p:cNvSpPr>
          <p:nvPr>
            <p:ph type="sldNum" sz="quarter" idx="12"/>
          </p:nvPr>
        </p:nvSpPr>
        <p:spPr/>
        <p:txBody>
          <a:bodyPr/>
          <a:lstStyle/>
          <a:p>
            <a:fld id="{BDA4FCA2-861E-40A7-9EEC-A37364162005}" type="slidenum">
              <a:rPr lang="en-US" smtClean="0"/>
              <a:t>33</a:t>
            </a:fld>
            <a:endParaRPr lang="en-US"/>
          </a:p>
        </p:txBody>
      </p:sp>
    </p:spTree>
    <p:extLst>
      <p:ext uri="{BB962C8B-B14F-4D97-AF65-F5344CB8AC3E}">
        <p14:creationId xmlns:p14="http://schemas.microsoft.com/office/powerpoint/2010/main" val="26143616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769936"/>
          </a:xfrm>
        </p:spPr>
        <p:txBody>
          <a:bodyPr>
            <a:normAutofit lnSpcReduction="10000"/>
          </a:bodyPr>
          <a:lstStyle/>
          <a:p>
            <a:pPr marL="514350" indent="-514350">
              <a:buFont typeface="+mj-lt"/>
              <a:buAutoNum type="arabicPeriod" startAt="6"/>
            </a:pPr>
            <a:r>
              <a:rPr lang="en-US" dirty="0"/>
              <a:t>Listen and listen well. Let the interviewee do the talking and encourage him by nodding your head, but do not overdo this. Do not interrupt to offer your opinion, but you can ask necessary follow-up questions when the need arises. </a:t>
            </a:r>
            <a:endParaRPr lang="en-US" dirty="0" smtClean="0"/>
          </a:p>
          <a:p>
            <a:pPr marL="514350" indent="-514350">
              <a:buFont typeface="+mj-lt"/>
              <a:buAutoNum type="arabicPeriod" startAt="6"/>
            </a:pPr>
            <a:r>
              <a:rPr lang="en-US" dirty="0"/>
              <a:t>You should watch out for the interviewee’s emotional tone </a:t>
            </a:r>
            <a:r>
              <a:rPr lang="en-US" dirty="0" smtClean="0"/>
              <a:t>level (ETL) as </a:t>
            </a:r>
            <a:r>
              <a:rPr lang="en-US" dirty="0"/>
              <a:t>the interview progresses. The ETL may fluctuate from time to time due to the intensity of the interview. If the ETL is too high, you should try to bring it low by asking trivial questions. If it is too low, you should try to raise it by asking sensitive and breath-taking questions. </a:t>
            </a:r>
            <a:endParaRPr lang="en-US" dirty="0" smtClean="0"/>
          </a:p>
        </p:txBody>
      </p:sp>
      <p:sp>
        <p:nvSpPr>
          <p:cNvPr id="2" name="Slide Number Placeholder 1"/>
          <p:cNvSpPr>
            <a:spLocks noGrp="1"/>
          </p:cNvSpPr>
          <p:nvPr>
            <p:ph type="sldNum" sz="quarter" idx="12"/>
          </p:nvPr>
        </p:nvSpPr>
        <p:spPr/>
        <p:txBody>
          <a:bodyPr/>
          <a:lstStyle/>
          <a:p>
            <a:fld id="{BDA4FCA2-861E-40A7-9EEC-A37364162005}" type="slidenum">
              <a:rPr lang="en-US" smtClean="0"/>
              <a:t>34</a:t>
            </a:fld>
            <a:endParaRPr lang="en-US"/>
          </a:p>
        </p:txBody>
      </p:sp>
    </p:spTree>
    <p:extLst>
      <p:ext uri="{BB962C8B-B14F-4D97-AF65-F5344CB8AC3E}">
        <p14:creationId xmlns:p14="http://schemas.microsoft.com/office/powerpoint/2010/main" val="30873627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7239000" cy="4191000"/>
          </a:xfrm>
        </p:spPr>
        <p:txBody>
          <a:bodyPr/>
          <a:lstStyle/>
          <a:p>
            <a:pPr marL="514350" indent="-514350">
              <a:buFont typeface="+mj-lt"/>
              <a:buAutoNum type="arabicPeriod" startAt="8"/>
            </a:pPr>
            <a:r>
              <a:rPr lang="en-US" dirty="0"/>
              <a:t>If you are conducting the interview with a microphone or tape recorder, always hold it yourself. Never allow your interviewees to hold the microphone otherwise they will take over the control of the interview. </a:t>
            </a:r>
            <a:endParaRPr lang="en-US" dirty="0" smtClean="0"/>
          </a:p>
          <a:p>
            <a:pPr marL="514350" indent="-514350">
              <a:buFont typeface="+mj-lt"/>
              <a:buAutoNum type="arabicPeriod" startAt="8"/>
            </a:pPr>
            <a:r>
              <a:rPr lang="en-US" dirty="0"/>
              <a:t>When the interview reaches the central theme, the question should be short and delivered at a time. Try to make the interviewee </a:t>
            </a:r>
            <a:r>
              <a:rPr lang="en-US" dirty="0" smtClean="0"/>
              <a:t>answer </a:t>
            </a:r>
            <a:r>
              <a:rPr lang="en-US" dirty="0"/>
              <a:t>the central questions. </a:t>
            </a:r>
          </a:p>
        </p:txBody>
      </p:sp>
      <p:sp>
        <p:nvSpPr>
          <p:cNvPr id="2" name="Slide Number Placeholder 1"/>
          <p:cNvSpPr>
            <a:spLocks noGrp="1"/>
          </p:cNvSpPr>
          <p:nvPr>
            <p:ph type="sldNum" sz="quarter" idx="12"/>
          </p:nvPr>
        </p:nvSpPr>
        <p:spPr/>
        <p:txBody>
          <a:bodyPr/>
          <a:lstStyle/>
          <a:p>
            <a:fld id="{BDA4FCA2-861E-40A7-9EEC-A37364162005}" type="slidenum">
              <a:rPr lang="en-US" smtClean="0"/>
              <a:t>35</a:t>
            </a:fld>
            <a:endParaRPr lang="en-US"/>
          </a:p>
        </p:txBody>
      </p:sp>
    </p:spTree>
    <p:extLst>
      <p:ext uri="{BB962C8B-B14F-4D97-AF65-F5344CB8AC3E}">
        <p14:creationId xmlns:p14="http://schemas.microsoft.com/office/powerpoint/2010/main" val="2765035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lstStyle/>
          <a:p>
            <a:pPr marL="514350" indent="-514350">
              <a:buFont typeface="+mj-lt"/>
              <a:buAutoNum type="arabicPeriod" startAt="10"/>
            </a:pPr>
            <a:r>
              <a:rPr lang="en-US" dirty="0"/>
              <a:t>Never feel intimidated about the personality you are to interview. Do not forget you are not there in your own capacity, you are representing majority of the audience who read or watch your media </a:t>
            </a:r>
            <a:r>
              <a:rPr lang="en-US" dirty="0" err="1"/>
              <a:t>organisation</a:t>
            </a:r>
            <a:r>
              <a:rPr lang="en-US" dirty="0"/>
              <a:t>. Therefore, be confident. It gives you a cool and calculated </a:t>
            </a:r>
            <a:r>
              <a:rPr lang="en-US" dirty="0" smtClean="0"/>
              <a:t>head</a:t>
            </a:r>
          </a:p>
          <a:p>
            <a:pPr marL="514350" indent="-514350">
              <a:buFont typeface="+mj-lt"/>
              <a:buAutoNum type="arabicPeriod" startAt="10"/>
            </a:pPr>
            <a:r>
              <a:rPr lang="en-US" dirty="0"/>
              <a:t>The first question is very vital. Settle for a simple, non-committal question. This will help to reduce any tension already in the atmosphere. </a:t>
            </a:r>
          </a:p>
        </p:txBody>
      </p:sp>
      <p:sp>
        <p:nvSpPr>
          <p:cNvPr id="2" name="Slide Number Placeholder 1"/>
          <p:cNvSpPr>
            <a:spLocks noGrp="1"/>
          </p:cNvSpPr>
          <p:nvPr>
            <p:ph type="sldNum" sz="quarter" idx="12"/>
          </p:nvPr>
        </p:nvSpPr>
        <p:spPr/>
        <p:txBody>
          <a:bodyPr/>
          <a:lstStyle/>
          <a:p>
            <a:fld id="{BDA4FCA2-861E-40A7-9EEC-A37364162005}" type="slidenum">
              <a:rPr lang="en-US" smtClean="0"/>
              <a:t>36</a:t>
            </a:fld>
            <a:endParaRPr lang="en-US"/>
          </a:p>
        </p:txBody>
      </p:sp>
    </p:spTree>
    <p:extLst>
      <p:ext uri="{BB962C8B-B14F-4D97-AF65-F5344CB8AC3E}">
        <p14:creationId xmlns:p14="http://schemas.microsoft.com/office/powerpoint/2010/main" val="3941274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lstStyle/>
          <a:p>
            <a:pPr marL="514350" indent="-514350">
              <a:buFont typeface="+mj-lt"/>
              <a:buAutoNum type="arabicPeriod" startAt="12"/>
            </a:pPr>
            <a:r>
              <a:rPr lang="en-US" dirty="0"/>
              <a:t>Do not ask dead-end questions. Dead end questions do not require detailed answers. They may end up with YES or NO kind of responses. </a:t>
            </a:r>
            <a:endParaRPr lang="en-US" dirty="0" smtClean="0"/>
          </a:p>
          <a:p>
            <a:pPr marL="514350" indent="-514350">
              <a:buFont typeface="+mj-lt"/>
              <a:buAutoNum type="arabicPeriod" startAt="12"/>
            </a:pPr>
            <a:r>
              <a:rPr lang="en-US" dirty="0" smtClean="0"/>
              <a:t>Do </a:t>
            </a:r>
            <a:r>
              <a:rPr lang="en-US" dirty="0"/>
              <a:t>not be prosecutorial in your approach. Remember the interviewee is not on trial and you are not a lawyer or judge.  </a:t>
            </a:r>
            <a:endParaRPr lang="en-US" dirty="0" smtClean="0"/>
          </a:p>
          <a:p>
            <a:pPr marL="514350" indent="-514350">
              <a:buFont typeface="+mj-lt"/>
              <a:buAutoNum type="arabicPeriod" startAt="12"/>
            </a:pPr>
            <a:r>
              <a:rPr lang="en-US" dirty="0" smtClean="0"/>
              <a:t>Do </a:t>
            </a:r>
            <a:r>
              <a:rPr lang="en-US" dirty="0"/>
              <a:t>not lecture the interviewee; ask your questions as straightforward as possible. </a:t>
            </a:r>
            <a:endParaRPr lang="en-US" dirty="0" smtClean="0"/>
          </a:p>
          <a:p>
            <a:pPr marL="514350" indent="-514350">
              <a:buFont typeface="+mj-lt"/>
              <a:buAutoNum type="arabicPeriod" startAt="12"/>
            </a:pPr>
            <a:r>
              <a:rPr lang="en-US" dirty="0"/>
              <a:t>Take note of the tape recorder, midget or any other electronic device you are using as anything they can easily develop fault. </a:t>
            </a:r>
          </a:p>
        </p:txBody>
      </p:sp>
      <p:sp>
        <p:nvSpPr>
          <p:cNvPr id="2" name="Slide Number Placeholder 1"/>
          <p:cNvSpPr>
            <a:spLocks noGrp="1"/>
          </p:cNvSpPr>
          <p:nvPr>
            <p:ph type="sldNum" sz="quarter" idx="12"/>
          </p:nvPr>
        </p:nvSpPr>
        <p:spPr/>
        <p:txBody>
          <a:bodyPr/>
          <a:lstStyle/>
          <a:p>
            <a:fld id="{BDA4FCA2-861E-40A7-9EEC-A37364162005}" type="slidenum">
              <a:rPr lang="en-US" smtClean="0"/>
              <a:t>37</a:t>
            </a:fld>
            <a:endParaRPr lang="en-US"/>
          </a:p>
        </p:txBody>
      </p:sp>
    </p:spTree>
    <p:extLst>
      <p:ext uri="{BB962C8B-B14F-4D97-AF65-F5344CB8AC3E}">
        <p14:creationId xmlns:p14="http://schemas.microsoft.com/office/powerpoint/2010/main" val="30107164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7239000" cy="4876800"/>
          </a:xfrm>
        </p:spPr>
        <p:txBody>
          <a:bodyPr/>
          <a:lstStyle/>
          <a:p>
            <a:pPr marL="514350" indent="-514350">
              <a:buFont typeface="+mj-lt"/>
              <a:buAutoNum type="arabicPeriod" startAt="16"/>
            </a:pPr>
            <a:r>
              <a:rPr lang="en-US" dirty="0"/>
              <a:t>At the end of the interview, you should not hesitate to thank the interviewee and assure him that you may call again if the need arises for further clarification about issues raised in the interview. </a:t>
            </a:r>
            <a:endParaRPr lang="en-US" dirty="0" smtClean="0"/>
          </a:p>
          <a:p>
            <a:pPr marL="514350" indent="-514350">
              <a:buFont typeface="+mj-lt"/>
              <a:buAutoNum type="arabicPeriod" startAt="16"/>
            </a:pPr>
            <a:r>
              <a:rPr lang="en-US" dirty="0" smtClean="0"/>
              <a:t>Finally</a:t>
            </a:r>
            <a:r>
              <a:rPr lang="en-US" dirty="0"/>
              <a:t>, when writing your story, never forget the off-the-record rule as some information might have been given to you off record. Never abuse privileges and confidences. Such abuses hinder the growth of the industry.</a:t>
            </a:r>
          </a:p>
        </p:txBody>
      </p:sp>
      <p:sp>
        <p:nvSpPr>
          <p:cNvPr id="2" name="Slide Number Placeholder 1"/>
          <p:cNvSpPr>
            <a:spLocks noGrp="1"/>
          </p:cNvSpPr>
          <p:nvPr>
            <p:ph type="sldNum" sz="quarter" idx="12"/>
          </p:nvPr>
        </p:nvSpPr>
        <p:spPr/>
        <p:txBody>
          <a:bodyPr/>
          <a:lstStyle/>
          <a:p>
            <a:fld id="{BDA4FCA2-861E-40A7-9EEC-A37364162005}" type="slidenum">
              <a:rPr lang="en-US" smtClean="0"/>
              <a:t>38</a:t>
            </a:fld>
            <a:endParaRPr lang="en-US"/>
          </a:p>
        </p:txBody>
      </p:sp>
    </p:spTree>
    <p:extLst>
      <p:ext uri="{BB962C8B-B14F-4D97-AF65-F5344CB8AC3E}">
        <p14:creationId xmlns:p14="http://schemas.microsoft.com/office/powerpoint/2010/main" val="41248857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769936"/>
          </a:xfrm>
        </p:spPr>
        <p:txBody>
          <a:bodyPr>
            <a:normAutofit fontScale="85000" lnSpcReduction="20000"/>
          </a:bodyPr>
          <a:lstStyle/>
          <a:p>
            <a:pPr algn="just"/>
            <a:r>
              <a:rPr lang="en-US" dirty="0"/>
              <a:t>Phrasing the Questions  </a:t>
            </a:r>
          </a:p>
          <a:p>
            <a:pPr marL="0" indent="0" algn="just">
              <a:buNone/>
            </a:pPr>
            <a:r>
              <a:rPr lang="en-US" dirty="0"/>
              <a:t>The way an accomplished lawyer asks questions determines whether the lawyer will win his case or not. The journalist faces the same challenge. Reporters have missed many stories because they did not know how to ask questions. By the phrasing of the question, many reporters signal the response they expect or prejudices they have. There are basically two ways a reporter could phrase his/her questions to get the desired results. The first is through the open-ended questions and the second is through the close-ended question.  </a:t>
            </a:r>
          </a:p>
          <a:p>
            <a:pPr algn="just"/>
            <a:endParaRPr lang="en-US" dirty="0" smtClean="0"/>
          </a:p>
          <a:p>
            <a:pPr algn="just"/>
            <a:r>
              <a:rPr lang="en-US" dirty="0" smtClean="0"/>
              <a:t>Open-Ended </a:t>
            </a:r>
            <a:r>
              <a:rPr lang="en-US" dirty="0"/>
              <a:t>Questions  </a:t>
            </a:r>
          </a:p>
          <a:p>
            <a:pPr marL="0" indent="0" algn="just">
              <a:buNone/>
            </a:pPr>
            <a:r>
              <a:rPr lang="en-US" dirty="0"/>
              <a:t>Open-ended questions allow the respondent some flexibility. In response to an open-ended question, the source often reveals more than he or she </a:t>
            </a:r>
            <a:r>
              <a:rPr lang="en-US" dirty="0" err="1"/>
              <a:t>realises</a:t>
            </a:r>
            <a:r>
              <a:rPr lang="en-US" dirty="0"/>
              <a:t> or intends to. Open-ended questions are less direct and </a:t>
            </a:r>
            <a:r>
              <a:rPr lang="en-US" dirty="0" smtClean="0"/>
              <a:t>less threatening</a:t>
            </a:r>
            <a:r>
              <a:rPr lang="en-US" dirty="0"/>
              <a:t>. They are more exploratory and more flexible. However, if you want a person’s biographical data, do not say “Tell me about yourself”.  </a:t>
            </a:r>
          </a:p>
          <a:p>
            <a:pPr algn="just"/>
            <a:endParaRPr lang="en-US" dirty="0" smtClean="0"/>
          </a:p>
        </p:txBody>
      </p:sp>
      <p:sp>
        <p:nvSpPr>
          <p:cNvPr id="2" name="Slide Number Placeholder 1"/>
          <p:cNvSpPr>
            <a:spLocks noGrp="1"/>
          </p:cNvSpPr>
          <p:nvPr>
            <p:ph type="sldNum" sz="quarter" idx="12"/>
          </p:nvPr>
        </p:nvSpPr>
        <p:spPr/>
        <p:txBody>
          <a:bodyPr/>
          <a:lstStyle/>
          <a:p>
            <a:fld id="{BDA4FCA2-861E-40A7-9EEC-A37364162005}" type="slidenum">
              <a:rPr lang="en-US" smtClean="0"/>
              <a:t>39</a:t>
            </a:fld>
            <a:endParaRPr lang="en-US"/>
          </a:p>
        </p:txBody>
      </p:sp>
    </p:spTree>
    <p:extLst>
      <p:ext uri="{BB962C8B-B14F-4D97-AF65-F5344CB8AC3E}">
        <p14:creationId xmlns:p14="http://schemas.microsoft.com/office/powerpoint/2010/main" val="328650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What is News?</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dirty="0"/>
              <a:t>We can now consider some definitions given by scholars and media professionals thus:</a:t>
            </a:r>
          </a:p>
          <a:p>
            <a:pPr marL="0" indent="0">
              <a:buNone/>
            </a:pPr>
            <a:endParaRPr lang="en-US" dirty="0"/>
          </a:p>
          <a:p>
            <a:r>
              <a:rPr lang="en-US" b="1" dirty="0"/>
              <a:t>William S. </a:t>
            </a:r>
            <a:r>
              <a:rPr lang="en-US" b="1" dirty="0" err="1"/>
              <a:t>Maulsbyl</a:t>
            </a:r>
            <a:r>
              <a:rPr lang="en-US" b="1" dirty="0"/>
              <a:t> defined news thus</a:t>
            </a:r>
            <a:r>
              <a:rPr lang="en-US" b="1" dirty="0" smtClean="0"/>
              <a:t>:</a:t>
            </a:r>
          </a:p>
          <a:p>
            <a:pPr marL="0" indent="0">
              <a:buNone/>
            </a:pPr>
            <a:r>
              <a:rPr lang="en-US" i="1" dirty="0" smtClean="0"/>
              <a:t>News </a:t>
            </a:r>
            <a:r>
              <a:rPr lang="en-US" i="1" dirty="0"/>
              <a:t>is an accurate, unbiased account of the significant facts of a timely happening that is of interest to the readers of the newspaper that prints the account</a:t>
            </a:r>
            <a:r>
              <a:rPr lang="en-US" i="1" dirty="0" smtClean="0"/>
              <a:t>.</a:t>
            </a:r>
            <a:r>
              <a:rPr lang="en-US" dirty="0"/>
              <a:t> </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4</a:t>
            </a:fld>
            <a:endParaRPr lang="en-US"/>
          </a:p>
        </p:txBody>
      </p:sp>
    </p:spTree>
    <p:extLst>
      <p:ext uri="{BB962C8B-B14F-4D97-AF65-F5344CB8AC3E}">
        <p14:creationId xmlns:p14="http://schemas.microsoft.com/office/powerpoint/2010/main" val="378774286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7239000" cy="2950536"/>
          </a:xfrm>
        </p:spPr>
        <p:txBody>
          <a:bodyPr>
            <a:normAutofit fontScale="85000" lnSpcReduction="20000"/>
          </a:bodyPr>
          <a:lstStyle/>
          <a:p>
            <a:r>
              <a:rPr lang="en-US" dirty="0"/>
              <a:t>Close-ended Questions  </a:t>
            </a:r>
          </a:p>
          <a:p>
            <a:pPr marL="0" indent="0" algn="just">
              <a:buNone/>
            </a:pPr>
            <a:r>
              <a:rPr lang="en-US" dirty="0"/>
              <a:t>Close-ended questions are designed to elicit specific responses. Instead of asking a previous employee to appraise a Minister-designates’ managerial competence, you may ask, “How well does Chief </a:t>
            </a:r>
            <a:r>
              <a:rPr lang="en-US" dirty="0" err="1"/>
              <a:t>Ekeanyanwu</a:t>
            </a:r>
            <a:r>
              <a:rPr lang="en-US" dirty="0"/>
              <a:t> listen to the people who work for him?” “Does he explain his decisions?” When you ask vague questions, you may likely get vague answers. By asking a specific question, you are more likely to get a specific answer. </a:t>
            </a:r>
          </a:p>
          <a:p>
            <a:endParaRPr lang="en-US" dirty="0"/>
          </a:p>
        </p:txBody>
      </p:sp>
      <p:sp>
        <p:nvSpPr>
          <p:cNvPr id="2" name="Slide Number Placeholder 1"/>
          <p:cNvSpPr>
            <a:spLocks noGrp="1"/>
          </p:cNvSpPr>
          <p:nvPr>
            <p:ph type="sldNum" sz="quarter" idx="12"/>
          </p:nvPr>
        </p:nvSpPr>
        <p:spPr/>
        <p:txBody>
          <a:bodyPr/>
          <a:lstStyle/>
          <a:p>
            <a:fld id="{BDA4FCA2-861E-40A7-9EEC-A37364162005}" type="slidenum">
              <a:rPr lang="en-US" smtClean="0"/>
              <a:t>40</a:t>
            </a:fld>
            <a:endParaRPr lang="en-US"/>
          </a:p>
        </p:txBody>
      </p:sp>
      <p:grpSp>
        <p:nvGrpSpPr>
          <p:cNvPr id="7" name="Group 6"/>
          <p:cNvGrpSpPr/>
          <p:nvPr/>
        </p:nvGrpSpPr>
        <p:grpSpPr>
          <a:xfrm>
            <a:off x="685800" y="4800600"/>
            <a:ext cx="5486400" cy="1066800"/>
            <a:chOff x="685800" y="4800600"/>
            <a:chExt cx="5486400" cy="1066800"/>
          </a:xfrm>
        </p:grpSpPr>
        <p:sp>
          <p:nvSpPr>
            <p:cNvPr id="5" name="Oval 4"/>
            <p:cNvSpPr/>
            <p:nvPr/>
          </p:nvSpPr>
          <p:spPr>
            <a:xfrm>
              <a:off x="685800" y="4800600"/>
              <a:ext cx="1066800" cy="10668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600200" y="5029200"/>
              <a:ext cx="4572000" cy="646331"/>
            </a:xfrm>
            <a:prstGeom prst="rect">
              <a:avLst/>
            </a:prstGeom>
            <a:solidFill>
              <a:schemeClr val="accent2">
                <a:lumMod val="75000"/>
              </a:schemeClr>
            </a:solidFill>
          </p:spPr>
          <p:txBody>
            <a:bodyPr>
              <a:spAutoFit/>
            </a:bodyPr>
            <a:lstStyle/>
            <a:p>
              <a:r>
                <a:rPr lang="en-US" dirty="0">
                  <a:solidFill>
                    <a:schemeClr val="bg1"/>
                  </a:solidFill>
                </a:rPr>
                <a:t>Discuss four benefits close-ended questions have over open-ended questions</a:t>
              </a:r>
            </a:p>
          </p:txBody>
        </p:sp>
        <p:sp>
          <p:nvSpPr>
            <p:cNvPr id="6" name="TextBox 5"/>
            <p:cNvSpPr txBox="1"/>
            <p:nvPr/>
          </p:nvSpPr>
          <p:spPr>
            <a:xfrm>
              <a:off x="778042" y="4971441"/>
              <a:ext cx="838200" cy="707886"/>
            </a:xfrm>
            <a:prstGeom prst="rect">
              <a:avLst/>
            </a:prstGeom>
            <a:noFill/>
          </p:spPr>
          <p:txBody>
            <a:bodyPr wrap="square" rtlCol="0">
              <a:spAutoFit/>
            </a:bodyPr>
            <a:lstStyle/>
            <a:p>
              <a:r>
                <a:rPr lang="en-US" sz="4000" dirty="0" err="1" smtClean="0"/>
                <a:t>Qn</a:t>
              </a:r>
              <a:endParaRPr lang="en-US" sz="4000" dirty="0"/>
            </a:p>
          </p:txBody>
        </p:sp>
      </p:grpSp>
    </p:spTree>
    <p:extLst>
      <p:ext uri="{BB962C8B-B14F-4D97-AF65-F5344CB8AC3E}">
        <p14:creationId xmlns:p14="http://schemas.microsoft.com/office/powerpoint/2010/main" val="6427984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OBSERVATION AND LISTENING SKILLS</a:t>
            </a:r>
            <a:endParaRPr lang="en-US" dirty="0">
              <a:solidFill>
                <a:schemeClr val="tx1"/>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b="1" dirty="0"/>
              <a:t>Tips for listening</a:t>
            </a:r>
            <a:endParaRPr lang="en-US" dirty="0"/>
          </a:p>
          <a:p>
            <a:r>
              <a:rPr lang="en-US" dirty="0"/>
              <a:t>Look at </a:t>
            </a:r>
            <a:r>
              <a:rPr lang="en-US" dirty="0" smtClean="0"/>
              <a:t>interviewee </a:t>
            </a:r>
            <a:r>
              <a:rPr lang="en-US" dirty="0"/>
              <a:t>when speaking with them and concentrate on their </a:t>
            </a:r>
            <a:r>
              <a:rPr lang="en-US" dirty="0" smtClean="0"/>
              <a:t>message.</a:t>
            </a:r>
            <a:endParaRPr lang="en-US" dirty="0"/>
          </a:p>
          <a:p>
            <a:r>
              <a:rPr lang="en-US" dirty="0"/>
              <a:t>Block out external distractions – for example, other activities and background noise</a:t>
            </a:r>
          </a:p>
          <a:p>
            <a:r>
              <a:rPr lang="en-US" dirty="0"/>
              <a:t>Pay attention – demonstrate that you are listening</a:t>
            </a:r>
          </a:p>
          <a:p>
            <a:r>
              <a:rPr lang="en-US" dirty="0"/>
              <a:t>Beware of daydreaming – if this happens, consciously refocus</a:t>
            </a:r>
          </a:p>
          <a:p>
            <a:r>
              <a:rPr lang="en-US" dirty="0"/>
              <a:t>Use reinforcing body language to encourage interviewee</a:t>
            </a:r>
            <a:r>
              <a:rPr lang="en-US" dirty="0" smtClean="0"/>
              <a:t> </a:t>
            </a:r>
            <a:r>
              <a:rPr lang="en-US" dirty="0"/>
              <a:t>to talk</a:t>
            </a:r>
          </a:p>
          <a:p>
            <a:r>
              <a:rPr lang="en-US" dirty="0"/>
              <a:t>Do not think about how you are going to respond or rehearse what you are going to say next while the patient is speaking – this will distract you from listening</a:t>
            </a:r>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41</a:t>
            </a:fld>
            <a:endParaRPr lang="en-US"/>
          </a:p>
        </p:txBody>
      </p:sp>
    </p:spTree>
    <p:extLst>
      <p:ext uri="{BB962C8B-B14F-4D97-AF65-F5344CB8AC3E}">
        <p14:creationId xmlns:p14="http://schemas.microsoft.com/office/powerpoint/2010/main" val="5775928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Establishing Rapport with a Source </a:t>
            </a:r>
          </a:p>
        </p:txBody>
      </p:sp>
      <p:sp>
        <p:nvSpPr>
          <p:cNvPr id="3" name="Content Placeholder 2"/>
          <p:cNvSpPr>
            <a:spLocks noGrp="1"/>
          </p:cNvSpPr>
          <p:nvPr>
            <p:ph idx="1"/>
          </p:nvPr>
        </p:nvSpPr>
        <p:spPr/>
        <p:txBody>
          <a:bodyPr>
            <a:normAutofit/>
          </a:bodyPr>
          <a:lstStyle/>
          <a:p>
            <a:pPr marL="0" indent="0" algn="just">
              <a:buNone/>
            </a:pPr>
            <a:r>
              <a:rPr lang="en-US" dirty="0" smtClean="0"/>
              <a:t>Rapport </a:t>
            </a:r>
            <a:r>
              <a:rPr lang="en-US" dirty="0"/>
              <a:t>is the relationship between the reporter and the source and is very crucial to the source of the interview. The relationship is sometimes relaxed, sometimes strained. Often it is somewhere in between. The type of relationship you try to establish with your source is determined by the kind of story you are writing. </a:t>
            </a:r>
            <a:endParaRPr lang="en-US" dirty="0" smtClean="0"/>
          </a:p>
          <a:p>
            <a:pPr marL="0" indent="0" algn="just">
              <a:buNone/>
            </a:pPr>
            <a:r>
              <a:rPr lang="en-US" dirty="0"/>
              <a:t>There are several approaches to establishing rapport with a source (These approaches also serve as interview approaches). They include</a:t>
            </a:r>
          </a:p>
        </p:txBody>
      </p:sp>
      <p:sp>
        <p:nvSpPr>
          <p:cNvPr id="4" name="Slide Number Placeholder 3"/>
          <p:cNvSpPr>
            <a:spLocks noGrp="1"/>
          </p:cNvSpPr>
          <p:nvPr>
            <p:ph type="sldNum" sz="quarter" idx="12"/>
          </p:nvPr>
        </p:nvSpPr>
        <p:spPr/>
        <p:txBody>
          <a:bodyPr/>
          <a:lstStyle/>
          <a:p>
            <a:fld id="{BDA4FCA2-861E-40A7-9EEC-A37364162005}" type="slidenum">
              <a:rPr lang="en-US" smtClean="0"/>
              <a:t>42</a:t>
            </a:fld>
            <a:endParaRPr lang="en-US"/>
          </a:p>
        </p:txBody>
      </p:sp>
    </p:spTree>
    <p:extLst>
      <p:ext uri="{BB962C8B-B14F-4D97-AF65-F5344CB8AC3E}">
        <p14:creationId xmlns:p14="http://schemas.microsoft.com/office/powerpoint/2010/main" val="2633198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4846320"/>
          </a:xfrm>
        </p:spPr>
        <p:txBody>
          <a:bodyPr/>
          <a:lstStyle/>
          <a:p>
            <a:r>
              <a:rPr lang="en-US" dirty="0"/>
              <a:t>You can start off with small talk and allow the familiarity to graduate to the level you could take advantage of and then bring up the major issues of the interview. </a:t>
            </a:r>
            <a:endParaRPr lang="en-US" dirty="0" smtClean="0"/>
          </a:p>
          <a:p>
            <a:pPr marL="0" indent="0">
              <a:buNone/>
            </a:pPr>
            <a:endParaRPr lang="en-US" dirty="0" smtClean="0"/>
          </a:p>
          <a:p>
            <a:r>
              <a:rPr lang="en-US" dirty="0" smtClean="0"/>
              <a:t>Bring </a:t>
            </a:r>
            <a:r>
              <a:rPr lang="en-US" dirty="0"/>
              <a:t>up something humorous about the interviewee you have found out during your research and which you think can interest the interviewee in your opening statements. This may be the small talk that will create the needed rapport for you</a:t>
            </a:r>
          </a:p>
        </p:txBody>
      </p:sp>
      <p:sp>
        <p:nvSpPr>
          <p:cNvPr id="2" name="Slide Number Placeholder 1"/>
          <p:cNvSpPr>
            <a:spLocks noGrp="1"/>
          </p:cNvSpPr>
          <p:nvPr>
            <p:ph type="sldNum" sz="quarter" idx="12"/>
          </p:nvPr>
        </p:nvSpPr>
        <p:spPr/>
        <p:txBody>
          <a:bodyPr/>
          <a:lstStyle/>
          <a:p>
            <a:fld id="{BDA4FCA2-861E-40A7-9EEC-A37364162005}" type="slidenum">
              <a:rPr lang="en-US" smtClean="0"/>
              <a:t>43</a:t>
            </a:fld>
            <a:endParaRPr lang="en-US"/>
          </a:p>
        </p:txBody>
      </p:sp>
    </p:spTree>
    <p:extLst>
      <p:ext uri="{BB962C8B-B14F-4D97-AF65-F5344CB8AC3E}">
        <p14:creationId xmlns:p14="http://schemas.microsoft.com/office/powerpoint/2010/main" val="36063902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normAutofit/>
          </a:bodyPr>
          <a:lstStyle/>
          <a:p>
            <a:r>
              <a:rPr lang="en-US" dirty="0"/>
              <a:t>Ask about something you know the source will want to talk about. If he is a premiership fan and ready to bet his life over Chelsea, take advantage and talk about the Chelsea versus Man U </a:t>
            </a:r>
            <a:r>
              <a:rPr lang="en-US" dirty="0" smtClean="0"/>
              <a:t>penultimate </a:t>
            </a:r>
            <a:r>
              <a:rPr lang="en-US" dirty="0"/>
              <a:t>game that may decide who wins the EPL 2011 Season. Once he identifies he has same addictions and hobbies like you, he creates the rapport for you to talk to him. </a:t>
            </a:r>
            <a:endParaRPr lang="en-US" dirty="0" smtClean="0"/>
          </a:p>
          <a:p>
            <a:pPr marL="0" indent="0">
              <a:buNone/>
            </a:pPr>
            <a:endParaRPr lang="en-US" dirty="0" smtClean="0"/>
          </a:p>
          <a:p>
            <a:r>
              <a:rPr lang="en-US" dirty="0"/>
              <a:t>Show sources what you have in common. This will support the Number 3 point made above. </a:t>
            </a:r>
          </a:p>
        </p:txBody>
      </p:sp>
      <p:sp>
        <p:nvSpPr>
          <p:cNvPr id="2" name="Slide Number Placeholder 1"/>
          <p:cNvSpPr>
            <a:spLocks noGrp="1"/>
          </p:cNvSpPr>
          <p:nvPr>
            <p:ph type="sldNum" sz="quarter" idx="12"/>
          </p:nvPr>
        </p:nvSpPr>
        <p:spPr/>
        <p:txBody>
          <a:bodyPr/>
          <a:lstStyle/>
          <a:p>
            <a:fld id="{BDA4FCA2-861E-40A7-9EEC-A37364162005}" type="slidenum">
              <a:rPr lang="en-US" smtClean="0"/>
              <a:t>44</a:t>
            </a:fld>
            <a:endParaRPr lang="en-US"/>
          </a:p>
        </p:txBody>
      </p:sp>
    </p:spTree>
    <p:extLst>
      <p:ext uri="{BB962C8B-B14F-4D97-AF65-F5344CB8AC3E}">
        <p14:creationId xmlns:p14="http://schemas.microsoft.com/office/powerpoint/2010/main" val="30856907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lstStyle/>
          <a:p>
            <a:r>
              <a:rPr lang="en-US" dirty="0" smtClean="0"/>
              <a:t>Emphasize </a:t>
            </a:r>
            <a:r>
              <a:rPr lang="en-US" dirty="0"/>
              <a:t>with your sources or subjects. Do not be </a:t>
            </a:r>
            <a:r>
              <a:rPr lang="en-US" dirty="0" smtClean="0"/>
              <a:t>judgmental. </a:t>
            </a:r>
            <a:r>
              <a:rPr lang="en-US" dirty="0"/>
              <a:t>Sometimes, it may help to put yourself in their shoe and feel their pains. This may draw you closer during the interview process. </a:t>
            </a:r>
            <a:endParaRPr lang="en-US" dirty="0" smtClean="0"/>
          </a:p>
          <a:p>
            <a:pPr marL="0" indent="0">
              <a:buNone/>
            </a:pPr>
            <a:endParaRPr lang="en-US" dirty="0" smtClean="0"/>
          </a:p>
          <a:p>
            <a:r>
              <a:rPr lang="en-US" dirty="0" smtClean="0"/>
              <a:t>Conduct </a:t>
            </a:r>
            <a:r>
              <a:rPr lang="en-US" dirty="0"/>
              <a:t>the interview where the source feels most comfortable. When you create such a relaxed mood for him, he comes out as if he has known you for a long time. The ultimate outcome may a great interview for you. </a:t>
            </a:r>
          </a:p>
        </p:txBody>
      </p:sp>
      <p:sp>
        <p:nvSpPr>
          <p:cNvPr id="2" name="Slide Number Placeholder 1"/>
          <p:cNvSpPr>
            <a:spLocks noGrp="1"/>
          </p:cNvSpPr>
          <p:nvPr>
            <p:ph type="sldNum" sz="quarter" idx="12"/>
          </p:nvPr>
        </p:nvSpPr>
        <p:spPr/>
        <p:txBody>
          <a:bodyPr/>
          <a:lstStyle/>
          <a:p>
            <a:fld id="{BDA4FCA2-861E-40A7-9EEC-A37364162005}" type="slidenum">
              <a:rPr lang="en-US" smtClean="0"/>
              <a:t>45</a:t>
            </a:fld>
            <a:endParaRPr lang="en-US"/>
          </a:p>
        </p:txBody>
      </p:sp>
    </p:spTree>
    <p:extLst>
      <p:ext uri="{BB962C8B-B14F-4D97-AF65-F5344CB8AC3E}">
        <p14:creationId xmlns:p14="http://schemas.microsoft.com/office/powerpoint/2010/main" val="38147447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5029200"/>
          </a:xfrm>
        </p:spPr>
        <p:txBody>
          <a:bodyPr/>
          <a:lstStyle/>
          <a:p>
            <a:r>
              <a:rPr lang="en-US" dirty="0"/>
              <a:t>Where you sit in relation to the person you are interviewing could also be important in determining the kind of rapport you develop. Unless you are deliberately trying to make the interviewee feel uncomfortable, do not sit directly in front of him/her. Permit your sources to establish eye contact if and when they wish. </a:t>
            </a:r>
          </a:p>
          <a:p>
            <a:r>
              <a:rPr lang="en-US" dirty="0" smtClean="0"/>
              <a:t>Tape </a:t>
            </a:r>
            <a:r>
              <a:rPr lang="en-US" dirty="0"/>
              <a:t>recorders ensure accuracy of quotes, but they make many speakers self-conscious or nervous. Try to place it in an inconspicuous spot and ignore it. </a:t>
            </a:r>
          </a:p>
        </p:txBody>
      </p:sp>
      <p:sp>
        <p:nvSpPr>
          <p:cNvPr id="2" name="Slide Number Placeholder 1"/>
          <p:cNvSpPr>
            <a:spLocks noGrp="1"/>
          </p:cNvSpPr>
          <p:nvPr>
            <p:ph type="sldNum" sz="quarter" idx="12"/>
          </p:nvPr>
        </p:nvSpPr>
        <p:spPr/>
        <p:txBody>
          <a:bodyPr/>
          <a:lstStyle/>
          <a:p>
            <a:fld id="{BDA4FCA2-861E-40A7-9EEC-A37364162005}" type="slidenum">
              <a:rPr lang="en-US" smtClean="0"/>
              <a:t>46</a:t>
            </a:fld>
            <a:endParaRPr lang="en-US"/>
          </a:p>
        </p:txBody>
      </p:sp>
      <p:grpSp>
        <p:nvGrpSpPr>
          <p:cNvPr id="4" name="Group 3"/>
          <p:cNvGrpSpPr/>
          <p:nvPr/>
        </p:nvGrpSpPr>
        <p:grpSpPr>
          <a:xfrm>
            <a:off x="1066800" y="5323780"/>
            <a:ext cx="5486400" cy="1066800"/>
            <a:chOff x="685800" y="4800600"/>
            <a:chExt cx="5486400" cy="1066800"/>
          </a:xfrm>
        </p:grpSpPr>
        <p:sp>
          <p:nvSpPr>
            <p:cNvPr id="5" name="Oval 4"/>
            <p:cNvSpPr/>
            <p:nvPr/>
          </p:nvSpPr>
          <p:spPr>
            <a:xfrm>
              <a:off x="685800" y="4800600"/>
              <a:ext cx="1066800" cy="10668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447800" y="5029200"/>
              <a:ext cx="4724400" cy="696020"/>
            </a:xfrm>
            <a:prstGeom prst="rect">
              <a:avLst/>
            </a:prstGeom>
            <a:solidFill>
              <a:schemeClr val="accent2">
                <a:lumMod val="75000"/>
              </a:schemeClr>
            </a:solidFill>
          </p:spPr>
          <p:txBody>
            <a:bodyPr wrap="square">
              <a:spAutoFit/>
            </a:bodyPr>
            <a:lstStyle/>
            <a:p>
              <a:endParaRPr lang="en-US" dirty="0">
                <a:solidFill>
                  <a:schemeClr val="bg1"/>
                </a:solidFill>
              </a:endParaRPr>
            </a:p>
          </p:txBody>
        </p:sp>
        <p:sp>
          <p:nvSpPr>
            <p:cNvPr id="7" name="TextBox 6"/>
            <p:cNvSpPr txBox="1"/>
            <p:nvPr/>
          </p:nvSpPr>
          <p:spPr>
            <a:xfrm>
              <a:off x="778042" y="4971441"/>
              <a:ext cx="838200" cy="707886"/>
            </a:xfrm>
            <a:prstGeom prst="rect">
              <a:avLst/>
            </a:prstGeom>
            <a:noFill/>
          </p:spPr>
          <p:txBody>
            <a:bodyPr wrap="square" rtlCol="0">
              <a:spAutoFit/>
            </a:bodyPr>
            <a:lstStyle/>
            <a:p>
              <a:r>
                <a:rPr lang="en-US" sz="4000" dirty="0" err="1" smtClean="0"/>
                <a:t>Qn</a:t>
              </a:r>
              <a:endParaRPr lang="en-US" sz="4000" dirty="0"/>
            </a:p>
          </p:txBody>
        </p:sp>
      </p:grpSp>
      <p:sp>
        <p:nvSpPr>
          <p:cNvPr id="9" name="TextBox 8"/>
          <p:cNvSpPr txBox="1"/>
          <p:nvPr/>
        </p:nvSpPr>
        <p:spPr>
          <a:xfrm>
            <a:off x="2164080" y="5559599"/>
            <a:ext cx="4267200" cy="738664"/>
          </a:xfrm>
          <a:prstGeom prst="rect">
            <a:avLst/>
          </a:prstGeom>
          <a:noFill/>
        </p:spPr>
        <p:txBody>
          <a:bodyPr wrap="square" rtlCol="0">
            <a:spAutoFit/>
          </a:bodyPr>
          <a:lstStyle/>
          <a:p>
            <a:r>
              <a:rPr lang="en-US" sz="1400" dirty="0">
                <a:solidFill>
                  <a:schemeClr val="bg1"/>
                </a:solidFill>
              </a:rPr>
              <a:t>Discuss four practical things you need to do to establish a rapport with a source you are about to interview. </a:t>
            </a:r>
          </a:p>
        </p:txBody>
      </p:sp>
    </p:spTree>
    <p:extLst>
      <p:ext uri="{BB962C8B-B14F-4D97-AF65-F5344CB8AC3E}">
        <p14:creationId xmlns:p14="http://schemas.microsoft.com/office/powerpoint/2010/main" val="18572067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How to Ensure Accuracy in an Interview</a:t>
            </a:r>
          </a:p>
        </p:txBody>
      </p:sp>
      <p:sp>
        <p:nvSpPr>
          <p:cNvPr id="3" name="Content Placeholder 2"/>
          <p:cNvSpPr>
            <a:spLocks noGrp="1"/>
          </p:cNvSpPr>
          <p:nvPr>
            <p:ph idx="1"/>
          </p:nvPr>
        </p:nvSpPr>
        <p:spPr/>
        <p:txBody>
          <a:bodyPr>
            <a:normAutofit lnSpcReduction="10000"/>
          </a:bodyPr>
          <a:lstStyle/>
          <a:p>
            <a:pPr marL="0" indent="0">
              <a:buNone/>
            </a:pPr>
            <a:r>
              <a:rPr lang="en-US" dirty="0" smtClean="0"/>
              <a:t>Accuracy </a:t>
            </a:r>
            <a:r>
              <a:rPr lang="en-US" dirty="0"/>
              <a:t>is a major problem in all interviews. Both the question and the answer may be ambiguous. You may not understand what is said and you may record it incorrectly too. You may not know the context of the remarks and your biases may interfere with </a:t>
            </a:r>
            <a:r>
              <a:rPr lang="en-US" dirty="0" smtClean="0"/>
              <a:t>the </a:t>
            </a:r>
            <a:r>
              <a:rPr lang="en-US" dirty="0"/>
              <a:t>message. </a:t>
            </a:r>
            <a:endParaRPr lang="en-US" dirty="0" smtClean="0"/>
          </a:p>
          <a:p>
            <a:pPr marL="0" indent="0">
              <a:buNone/>
            </a:pPr>
            <a:endParaRPr lang="en-US" dirty="0"/>
          </a:p>
          <a:p>
            <a:pPr marL="0" indent="0" algn="ctr">
              <a:buNone/>
            </a:pPr>
            <a:r>
              <a:rPr lang="en-US" dirty="0">
                <a:solidFill>
                  <a:srgbClr val="FF0000"/>
                </a:solidFill>
              </a:rPr>
              <a:t>Techniques to Ensuring Accuracy  </a:t>
            </a:r>
          </a:p>
          <a:p>
            <a:pPr marL="0" indent="0">
              <a:buNone/>
            </a:pPr>
            <a:r>
              <a:rPr lang="en-US" sz="1800" dirty="0"/>
              <a:t>To ensure accuracy, the following </a:t>
            </a:r>
            <a:r>
              <a:rPr lang="en-US" sz="1800" dirty="0" smtClean="0"/>
              <a:t>techniques </a:t>
            </a:r>
            <a:r>
              <a:rPr lang="en-US" sz="1800" dirty="0"/>
              <a:t>could be adopted. </a:t>
            </a:r>
            <a:endParaRPr lang="en-US" sz="1800" dirty="0" smtClean="0"/>
          </a:p>
          <a:p>
            <a:pPr marL="0" indent="0">
              <a:buNone/>
            </a:pPr>
            <a:r>
              <a:rPr lang="en-US" sz="2800" dirty="0"/>
              <a:t>a. Observing: Some reporters look but do not see. As a reporter, when you look, please, observe. </a:t>
            </a:r>
          </a:p>
        </p:txBody>
      </p:sp>
      <p:sp>
        <p:nvSpPr>
          <p:cNvPr id="4" name="Slide Number Placeholder 3"/>
          <p:cNvSpPr>
            <a:spLocks noGrp="1"/>
          </p:cNvSpPr>
          <p:nvPr>
            <p:ph type="sldNum" sz="quarter" idx="12"/>
          </p:nvPr>
        </p:nvSpPr>
        <p:spPr/>
        <p:txBody>
          <a:bodyPr/>
          <a:lstStyle/>
          <a:p>
            <a:fld id="{BDA4FCA2-861E-40A7-9EEC-A37364162005}" type="slidenum">
              <a:rPr lang="en-US" smtClean="0"/>
              <a:t>47</a:t>
            </a:fld>
            <a:endParaRPr lang="en-US"/>
          </a:p>
        </p:txBody>
      </p:sp>
    </p:spTree>
    <p:extLst>
      <p:ext uri="{BB962C8B-B14F-4D97-AF65-F5344CB8AC3E}">
        <p14:creationId xmlns:p14="http://schemas.microsoft.com/office/powerpoint/2010/main" val="36504388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257800"/>
          </a:xfrm>
        </p:spPr>
        <p:txBody>
          <a:bodyPr/>
          <a:lstStyle/>
          <a:p>
            <a:r>
              <a:rPr lang="en-US" dirty="0" smtClean="0"/>
              <a:t>Understanding</a:t>
            </a:r>
            <a:r>
              <a:rPr lang="en-US" dirty="0"/>
              <a:t>: Understanding what you see is crucial to the news gathering process, so also is the understanding of what you hear. Never assume you understand. Make sure you do. Ignorance is never an excuse in law. </a:t>
            </a:r>
            <a:endParaRPr lang="en-US" dirty="0" smtClean="0"/>
          </a:p>
          <a:p>
            <a:r>
              <a:rPr lang="en-US" dirty="0" smtClean="0"/>
              <a:t>Asking </a:t>
            </a:r>
            <a:r>
              <a:rPr lang="en-US" dirty="0"/>
              <a:t>Follow-up Questions: If you understand what the source is saying, you should show this by asking meaningful follow-up questions. </a:t>
            </a:r>
            <a:endParaRPr lang="en-US" dirty="0" smtClean="0"/>
          </a:p>
          <a:p>
            <a:r>
              <a:rPr lang="en-US" dirty="0"/>
              <a:t>Encourage the speaker to add more details. </a:t>
            </a:r>
            <a:endParaRPr lang="en-US" dirty="0" smtClean="0"/>
          </a:p>
          <a:p>
            <a:r>
              <a:rPr lang="en-US" dirty="0"/>
              <a:t>Another devise to making the source talk is not a question at all; it is a pause. </a:t>
            </a:r>
          </a:p>
        </p:txBody>
      </p:sp>
      <p:sp>
        <p:nvSpPr>
          <p:cNvPr id="4" name="Slide Number Placeholder 3"/>
          <p:cNvSpPr>
            <a:spLocks noGrp="1"/>
          </p:cNvSpPr>
          <p:nvPr>
            <p:ph type="sldNum" sz="quarter" idx="12"/>
          </p:nvPr>
        </p:nvSpPr>
        <p:spPr/>
        <p:txBody>
          <a:bodyPr/>
          <a:lstStyle/>
          <a:p>
            <a:fld id="{BDA4FCA2-861E-40A7-9EEC-A37364162005}" type="slidenum">
              <a:rPr lang="en-US" smtClean="0"/>
              <a:t>48</a:t>
            </a:fld>
            <a:endParaRPr lang="en-US"/>
          </a:p>
        </p:txBody>
      </p:sp>
    </p:spTree>
    <p:extLst>
      <p:ext uri="{BB962C8B-B14F-4D97-AF65-F5344CB8AC3E}">
        <p14:creationId xmlns:p14="http://schemas.microsoft.com/office/powerpoint/2010/main" val="35320044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4419600"/>
          </a:xfrm>
        </p:spPr>
        <p:txBody>
          <a:bodyPr/>
          <a:lstStyle/>
          <a:p>
            <a:r>
              <a:rPr lang="en-US" dirty="0"/>
              <a:t>Before you leave, ask if there is anything you forgot to ask. Put the burden on the source. You are also doing him a </a:t>
            </a:r>
            <a:r>
              <a:rPr lang="en-US" dirty="0" err="1"/>
              <a:t>favour</a:t>
            </a:r>
            <a:r>
              <a:rPr lang="en-US" dirty="0"/>
              <a:t> by giving him the chance to contribute to direction of the interview. </a:t>
            </a:r>
            <a:endParaRPr lang="en-US" dirty="0" smtClean="0"/>
          </a:p>
          <a:p>
            <a:r>
              <a:rPr lang="en-US" dirty="0" smtClean="0"/>
              <a:t>Quickly </a:t>
            </a:r>
            <a:r>
              <a:rPr lang="en-US" dirty="0"/>
              <a:t>review your note and check facts, especially dates, numbers, quotes, spellings and titles.  </a:t>
            </a:r>
            <a:endParaRPr lang="en-US" dirty="0" smtClean="0"/>
          </a:p>
          <a:p>
            <a:r>
              <a:rPr lang="en-US" dirty="0" smtClean="0"/>
              <a:t>As </a:t>
            </a:r>
            <a:r>
              <a:rPr lang="en-US" dirty="0"/>
              <a:t>a matter of courtesy, tell the source when the story might appear.</a:t>
            </a:r>
          </a:p>
        </p:txBody>
      </p:sp>
      <p:sp>
        <p:nvSpPr>
          <p:cNvPr id="10" name="Slide Number Placeholder 9"/>
          <p:cNvSpPr>
            <a:spLocks noGrp="1"/>
          </p:cNvSpPr>
          <p:nvPr>
            <p:ph type="sldNum" sz="quarter" idx="12"/>
          </p:nvPr>
        </p:nvSpPr>
        <p:spPr/>
        <p:txBody>
          <a:bodyPr/>
          <a:lstStyle/>
          <a:p>
            <a:fld id="{BDA4FCA2-861E-40A7-9EEC-A37364162005}" type="slidenum">
              <a:rPr lang="en-US" smtClean="0"/>
              <a:t>49</a:t>
            </a:fld>
            <a:endParaRPr lang="en-US"/>
          </a:p>
        </p:txBody>
      </p:sp>
      <p:grpSp>
        <p:nvGrpSpPr>
          <p:cNvPr id="4" name="Group 3"/>
          <p:cNvGrpSpPr/>
          <p:nvPr/>
        </p:nvGrpSpPr>
        <p:grpSpPr>
          <a:xfrm>
            <a:off x="1066800" y="5323780"/>
            <a:ext cx="5486400" cy="1066800"/>
            <a:chOff x="685800" y="4800600"/>
            <a:chExt cx="5486400" cy="1066800"/>
          </a:xfrm>
        </p:grpSpPr>
        <p:sp>
          <p:nvSpPr>
            <p:cNvPr id="5" name="Oval 4"/>
            <p:cNvSpPr/>
            <p:nvPr/>
          </p:nvSpPr>
          <p:spPr>
            <a:xfrm>
              <a:off x="685800" y="4800600"/>
              <a:ext cx="1066800" cy="10668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447800" y="5029200"/>
              <a:ext cx="4724400" cy="696020"/>
            </a:xfrm>
            <a:prstGeom prst="rect">
              <a:avLst/>
            </a:prstGeom>
            <a:solidFill>
              <a:schemeClr val="accent2">
                <a:lumMod val="75000"/>
              </a:schemeClr>
            </a:solidFill>
          </p:spPr>
          <p:txBody>
            <a:bodyPr wrap="square">
              <a:spAutoFit/>
            </a:bodyPr>
            <a:lstStyle/>
            <a:p>
              <a:endParaRPr lang="en-US" dirty="0">
                <a:solidFill>
                  <a:schemeClr val="bg1"/>
                </a:solidFill>
              </a:endParaRPr>
            </a:p>
          </p:txBody>
        </p:sp>
        <p:sp>
          <p:nvSpPr>
            <p:cNvPr id="7" name="TextBox 6"/>
            <p:cNvSpPr txBox="1"/>
            <p:nvPr/>
          </p:nvSpPr>
          <p:spPr>
            <a:xfrm>
              <a:off x="778042" y="4971441"/>
              <a:ext cx="838200" cy="707886"/>
            </a:xfrm>
            <a:prstGeom prst="rect">
              <a:avLst/>
            </a:prstGeom>
            <a:noFill/>
          </p:spPr>
          <p:txBody>
            <a:bodyPr wrap="square" rtlCol="0">
              <a:spAutoFit/>
            </a:bodyPr>
            <a:lstStyle/>
            <a:p>
              <a:r>
                <a:rPr lang="en-US" sz="4000" dirty="0" err="1" smtClean="0"/>
                <a:t>Qn</a:t>
              </a:r>
              <a:endParaRPr lang="en-US" sz="4000" dirty="0"/>
            </a:p>
          </p:txBody>
        </p:sp>
      </p:grpSp>
      <p:sp>
        <p:nvSpPr>
          <p:cNvPr id="9" name="TextBox 8"/>
          <p:cNvSpPr txBox="1"/>
          <p:nvPr/>
        </p:nvSpPr>
        <p:spPr>
          <a:xfrm>
            <a:off x="2057400" y="5552380"/>
            <a:ext cx="4495800" cy="646331"/>
          </a:xfrm>
          <a:prstGeom prst="rect">
            <a:avLst/>
          </a:prstGeom>
          <a:noFill/>
        </p:spPr>
        <p:txBody>
          <a:bodyPr wrap="square" rtlCol="0">
            <a:spAutoFit/>
          </a:bodyPr>
          <a:lstStyle/>
          <a:p>
            <a:r>
              <a:rPr lang="en-US" dirty="0">
                <a:solidFill>
                  <a:schemeClr val="bg1">
                    <a:lumMod val="95000"/>
                  </a:schemeClr>
                </a:solidFill>
              </a:rPr>
              <a:t>Discuss the primary techniques adopted by reporters to achieve accuracy. </a:t>
            </a:r>
          </a:p>
        </p:txBody>
      </p:sp>
    </p:spTree>
    <p:extLst>
      <p:ext uri="{BB962C8B-B14F-4D97-AF65-F5344CB8AC3E}">
        <p14:creationId xmlns:p14="http://schemas.microsoft.com/office/powerpoint/2010/main" val="2863111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WHAT IS NEWS ?</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b="1" dirty="0"/>
              <a:t>William G. </a:t>
            </a:r>
            <a:r>
              <a:rPr lang="en-US" b="1" dirty="0" err="1"/>
              <a:t>Bleyer</a:t>
            </a:r>
            <a:r>
              <a:rPr lang="en-US" b="1" dirty="0"/>
              <a:t> defines it like this:</a:t>
            </a:r>
            <a:endParaRPr lang="en-US" dirty="0"/>
          </a:p>
          <a:p>
            <a:r>
              <a:rPr lang="en-US" i="1" dirty="0"/>
              <a:t>News is anything timely that interests a number of people; and the best news is that which has the greatest interest for the greatest number.</a:t>
            </a:r>
            <a:endParaRPr lang="en-US" dirty="0"/>
          </a:p>
          <a:p>
            <a:pPr marL="0" indent="0">
              <a:buNone/>
            </a:pPr>
            <a:endParaRPr lang="en-US" dirty="0" smtClean="0"/>
          </a:p>
          <a:p>
            <a:r>
              <a:rPr lang="en-US" b="1" dirty="0"/>
              <a:t>Mitchel </a:t>
            </a:r>
            <a:r>
              <a:rPr lang="en-US" b="1" dirty="0" err="1"/>
              <a:t>Chainley</a:t>
            </a:r>
            <a:r>
              <a:rPr lang="en-US" b="1" dirty="0"/>
              <a:t> defined news as:</a:t>
            </a:r>
            <a:endParaRPr lang="en-US" dirty="0"/>
          </a:p>
          <a:p>
            <a:r>
              <a:rPr lang="en-US" i="1" dirty="0"/>
              <a:t>The timely report of facts or opinions that hold interest of importance, or both for a considerable number of people.</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5</a:t>
            </a:fld>
            <a:endParaRPr lang="en-US"/>
          </a:p>
        </p:txBody>
      </p:sp>
    </p:spTree>
    <p:extLst>
      <p:ext uri="{BB962C8B-B14F-4D97-AF65-F5344CB8AC3E}">
        <p14:creationId xmlns:p14="http://schemas.microsoft.com/office/powerpoint/2010/main" val="27707831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239000" cy="624840"/>
          </a:xfrm>
        </p:spPr>
        <p:txBody>
          <a:bodyPr>
            <a:normAutofit fontScale="90000"/>
          </a:bodyPr>
          <a:lstStyle/>
          <a:p>
            <a:pPr algn="ctr"/>
            <a:r>
              <a:rPr lang="en-US" dirty="0" smtClean="0">
                <a:solidFill>
                  <a:schemeClr val="tx1"/>
                </a:solidFill>
              </a:rPr>
              <a:t>Practical assignment -library</a:t>
            </a:r>
            <a:endParaRPr lang="en-US" dirty="0">
              <a:solidFill>
                <a:schemeClr val="tx1"/>
              </a:solidFill>
            </a:endParaRPr>
          </a:p>
        </p:txBody>
      </p:sp>
      <p:sp>
        <p:nvSpPr>
          <p:cNvPr id="3" name="Content Placeholder 2"/>
          <p:cNvSpPr>
            <a:spLocks noGrp="1"/>
          </p:cNvSpPr>
          <p:nvPr>
            <p:ph idx="1"/>
          </p:nvPr>
        </p:nvSpPr>
        <p:spPr>
          <a:xfrm>
            <a:off x="457200" y="2743200"/>
            <a:ext cx="7239000" cy="2743200"/>
          </a:xfrm>
        </p:spPr>
        <p:txBody>
          <a:bodyPr/>
          <a:lstStyle/>
          <a:p>
            <a:pPr marL="342900" indent="-342900">
              <a:buFont typeface="+mj-lt"/>
              <a:buAutoNum type="arabicPeriod"/>
            </a:pPr>
            <a:r>
              <a:rPr lang="en-US" sz="2800" dirty="0">
                <a:latin typeface="Arial Rounded MT Bold" pitchFamily="34" charset="0"/>
              </a:rPr>
              <a:t>Reading technique in gathering information from various </a:t>
            </a:r>
            <a:r>
              <a:rPr lang="en-US" sz="2800" dirty="0" smtClean="0">
                <a:latin typeface="Arial Rounded MT Bold" pitchFamily="34" charset="0"/>
              </a:rPr>
              <a:t>documents</a:t>
            </a:r>
          </a:p>
          <a:p>
            <a:pPr marL="514350" indent="-514350">
              <a:buFont typeface="+mj-lt"/>
              <a:buAutoNum type="arabicPeriod"/>
            </a:pPr>
            <a:endParaRPr lang="en-US" sz="2800" dirty="0">
              <a:latin typeface="Arial Rounded MT Bold" pitchFamily="34" charset="0"/>
            </a:endParaRPr>
          </a:p>
          <a:p>
            <a:pPr marL="342900" indent="-342900">
              <a:buFont typeface="+mj-lt"/>
              <a:buAutoNum type="arabicPeriod"/>
            </a:pPr>
            <a:r>
              <a:rPr lang="en-US" sz="2800" dirty="0">
                <a:latin typeface="Arial Rounded MT Bold" pitchFamily="34" charset="0"/>
              </a:rPr>
              <a:t>Using internet to gather information for news writing </a:t>
            </a:r>
            <a:endParaRPr lang="en-US" sz="2800" dirty="0" smtClean="0">
              <a:latin typeface="Arial Rounded MT Bold" pitchFamily="34" charset="0"/>
            </a:endParaRPr>
          </a:p>
          <a:p>
            <a:pPr marL="514350" indent="-514350">
              <a:buFont typeface="+mj-lt"/>
              <a:buAutoNum type="arabicPeriod"/>
            </a:pPr>
            <a:endParaRPr lang="en-US" sz="2800" dirty="0">
              <a:latin typeface="Arial Rounded MT Bold"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50</a:t>
            </a:fld>
            <a:endParaRPr lang="en-US"/>
          </a:p>
        </p:txBody>
      </p:sp>
    </p:spTree>
    <p:extLst>
      <p:ext uri="{BB962C8B-B14F-4D97-AF65-F5344CB8AC3E}">
        <p14:creationId xmlns:p14="http://schemas.microsoft.com/office/powerpoint/2010/main" val="4851890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Checking the Facts of a Story </a:t>
            </a:r>
          </a:p>
        </p:txBody>
      </p:sp>
      <p:sp>
        <p:nvSpPr>
          <p:cNvPr id="3" name="Content Placeholder 2"/>
          <p:cNvSpPr>
            <a:spLocks noGrp="1"/>
          </p:cNvSpPr>
          <p:nvPr>
            <p:ph idx="1"/>
          </p:nvPr>
        </p:nvSpPr>
        <p:spPr>
          <a:xfrm>
            <a:off x="304800" y="2057400"/>
            <a:ext cx="7239000" cy="4105584"/>
          </a:xfrm>
        </p:spPr>
        <p:txBody>
          <a:bodyPr/>
          <a:lstStyle/>
          <a:p>
            <a:pPr algn="just"/>
            <a:r>
              <a:rPr lang="en-US" dirty="0"/>
              <a:t>A lot of places and information are available for the reporter who is very thorough in his job and desires to verify every fact that goes into his story before publication. Some of these avenues are found in the reference manuals maintained in most newsrooms or in newspaper libraries. Below is a list of some of the avenues and places available for the reporter to check, crosscheck or even triple-check his facts before going to press. </a:t>
            </a:r>
          </a:p>
        </p:txBody>
      </p:sp>
      <p:sp>
        <p:nvSpPr>
          <p:cNvPr id="4" name="Slide Number Placeholder 3"/>
          <p:cNvSpPr>
            <a:spLocks noGrp="1"/>
          </p:cNvSpPr>
          <p:nvPr>
            <p:ph type="sldNum" sz="quarter" idx="12"/>
          </p:nvPr>
        </p:nvSpPr>
        <p:spPr/>
        <p:txBody>
          <a:bodyPr/>
          <a:lstStyle/>
          <a:p>
            <a:fld id="{BDA4FCA2-861E-40A7-9EEC-A37364162005}" type="slidenum">
              <a:rPr lang="en-US" smtClean="0"/>
              <a:t>51</a:t>
            </a:fld>
            <a:endParaRPr lang="en-US"/>
          </a:p>
        </p:txBody>
      </p:sp>
    </p:spTree>
    <p:extLst>
      <p:ext uri="{BB962C8B-B14F-4D97-AF65-F5344CB8AC3E}">
        <p14:creationId xmlns:p14="http://schemas.microsoft.com/office/powerpoint/2010/main" val="22051854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105400"/>
          </a:xfrm>
        </p:spPr>
        <p:txBody>
          <a:bodyPr/>
          <a:lstStyle/>
          <a:p>
            <a:pPr marL="514350" indent="-514350">
              <a:buFont typeface="+mj-lt"/>
              <a:buAutoNum type="arabicPeriod"/>
            </a:pPr>
            <a:r>
              <a:rPr lang="en-US" dirty="0"/>
              <a:t>Local and Area Telephone Directories: This could be used to verify the spelling of names and addresses, and so on. They are usually reliable, but they are not infallible. </a:t>
            </a:r>
            <a:endParaRPr lang="en-US" dirty="0" smtClean="0"/>
          </a:p>
          <a:p>
            <a:pPr marL="514350" indent="-514350">
              <a:buFont typeface="+mj-lt"/>
              <a:buAutoNum type="arabicPeriod"/>
            </a:pPr>
            <a:r>
              <a:rPr lang="en-US" dirty="0" smtClean="0"/>
              <a:t>City/Town </a:t>
            </a:r>
            <a:r>
              <a:rPr lang="en-US" dirty="0"/>
              <a:t>Directories: These provide the same information as the telephone directory but also provide information on the occupations of citizens and the owners or managers of businesses. </a:t>
            </a:r>
            <a:endParaRPr lang="en-US" dirty="0" smtClean="0"/>
          </a:p>
          <a:p>
            <a:pPr marL="514350" indent="-514350">
              <a:buFont typeface="+mj-lt"/>
              <a:buAutoNum type="arabicPeriod"/>
            </a:pPr>
            <a:r>
              <a:rPr lang="en-US" dirty="0" smtClean="0"/>
              <a:t>State </a:t>
            </a:r>
            <a:r>
              <a:rPr lang="en-US" dirty="0"/>
              <a:t>Manuals/Brochures: These sources provide information on various government agencies.</a:t>
            </a:r>
          </a:p>
        </p:txBody>
      </p:sp>
      <p:sp>
        <p:nvSpPr>
          <p:cNvPr id="4" name="Slide Number Placeholder 3"/>
          <p:cNvSpPr>
            <a:spLocks noGrp="1"/>
          </p:cNvSpPr>
          <p:nvPr>
            <p:ph type="sldNum" sz="quarter" idx="12"/>
          </p:nvPr>
        </p:nvSpPr>
        <p:spPr/>
        <p:txBody>
          <a:bodyPr/>
          <a:lstStyle/>
          <a:p>
            <a:fld id="{BDA4FCA2-861E-40A7-9EEC-A37364162005}" type="slidenum">
              <a:rPr lang="en-US" smtClean="0"/>
              <a:t>52</a:t>
            </a:fld>
            <a:endParaRPr lang="en-US"/>
          </a:p>
        </p:txBody>
      </p:sp>
    </p:spTree>
    <p:extLst>
      <p:ext uri="{BB962C8B-B14F-4D97-AF65-F5344CB8AC3E}">
        <p14:creationId xmlns:p14="http://schemas.microsoft.com/office/powerpoint/2010/main" val="4396238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lstStyle/>
          <a:p>
            <a:pPr marL="514350" indent="-514350">
              <a:buFont typeface="+mj-lt"/>
              <a:buAutoNum type="arabicPeriod" startAt="4"/>
            </a:pPr>
            <a:r>
              <a:rPr lang="en-US" dirty="0" smtClean="0"/>
              <a:t>Maps </a:t>
            </a:r>
            <a:r>
              <a:rPr lang="en-US" dirty="0"/>
              <a:t>of the City: County, State, Nation and World Local maps are usually posted in the newsrooms. Others may be found in atlases. </a:t>
            </a:r>
          </a:p>
          <a:p>
            <a:pPr marL="514350" indent="-514350">
              <a:buFont typeface="+mj-lt"/>
              <a:buAutoNum type="arabicPeriod" startAt="4"/>
            </a:pPr>
            <a:r>
              <a:rPr lang="en-US" dirty="0" smtClean="0"/>
              <a:t>Bartlett’s </a:t>
            </a:r>
            <a:r>
              <a:rPr lang="en-US" dirty="0"/>
              <a:t>Familiar Quotations: This will help you not to quote anyone out of context or state a quotation as anonymous when it actually has an author. </a:t>
            </a:r>
            <a:endParaRPr lang="en-US" dirty="0" smtClean="0"/>
          </a:p>
          <a:p>
            <a:pPr marL="514350" indent="-514350">
              <a:buFont typeface="+mj-lt"/>
              <a:buAutoNum type="arabicPeriod" startAt="4"/>
            </a:pPr>
            <a:r>
              <a:rPr lang="en-US" dirty="0" smtClean="0"/>
              <a:t>National </a:t>
            </a:r>
            <a:r>
              <a:rPr lang="en-US" dirty="0"/>
              <a:t>Assembly Records, Gazettes and </a:t>
            </a:r>
            <a:r>
              <a:rPr lang="en-US" b="1" dirty="0" err="1"/>
              <a:t>Hansards</a:t>
            </a:r>
            <a:r>
              <a:rPr lang="en-US" b="1" dirty="0"/>
              <a:t>:</a:t>
            </a:r>
            <a:r>
              <a:rPr lang="en-US" dirty="0"/>
              <a:t> These are where Government establishments and </a:t>
            </a:r>
            <a:r>
              <a:rPr lang="en-US" dirty="0" err="1"/>
              <a:t>parastatals</a:t>
            </a:r>
            <a:r>
              <a:rPr lang="en-US" dirty="0"/>
              <a:t> store its official information for retrieval and reference. </a:t>
            </a:r>
          </a:p>
        </p:txBody>
      </p:sp>
      <p:sp>
        <p:nvSpPr>
          <p:cNvPr id="4" name="Slide Number Placeholder 3"/>
          <p:cNvSpPr>
            <a:spLocks noGrp="1"/>
          </p:cNvSpPr>
          <p:nvPr>
            <p:ph type="sldNum" sz="quarter" idx="12"/>
          </p:nvPr>
        </p:nvSpPr>
        <p:spPr/>
        <p:txBody>
          <a:bodyPr/>
          <a:lstStyle/>
          <a:p>
            <a:fld id="{BDA4FCA2-861E-40A7-9EEC-A37364162005}" type="slidenum">
              <a:rPr lang="en-US" smtClean="0"/>
              <a:t>53</a:t>
            </a:fld>
            <a:endParaRPr lang="en-US"/>
          </a:p>
        </p:txBody>
      </p:sp>
    </p:spTree>
    <p:extLst>
      <p:ext uri="{BB962C8B-B14F-4D97-AF65-F5344CB8AC3E}">
        <p14:creationId xmlns:p14="http://schemas.microsoft.com/office/powerpoint/2010/main" val="13606470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239000" cy="5486400"/>
          </a:xfrm>
        </p:spPr>
        <p:txBody>
          <a:bodyPr>
            <a:normAutofit/>
          </a:bodyPr>
          <a:lstStyle/>
          <a:p>
            <a:pPr marL="514350" indent="-514350">
              <a:buFont typeface="+mj-lt"/>
              <a:buAutoNum type="arabicPeriod" startAt="7"/>
            </a:pPr>
            <a:r>
              <a:rPr lang="en-US" dirty="0" smtClean="0"/>
              <a:t>Facts </a:t>
            </a:r>
            <a:r>
              <a:rPr lang="en-US" dirty="0"/>
              <a:t>on File (Facts on File </a:t>
            </a:r>
            <a:r>
              <a:rPr lang="en-US" dirty="0" err="1"/>
              <a:t>Inc</a:t>
            </a:r>
            <a:r>
              <a:rPr lang="en-US" dirty="0"/>
              <a:t>): This is a weekly compilation of news from metropolitan newspapers. </a:t>
            </a:r>
            <a:endParaRPr lang="en-US" dirty="0" smtClean="0"/>
          </a:p>
          <a:p>
            <a:pPr marL="514350" indent="-514350">
              <a:buFont typeface="+mj-lt"/>
              <a:buAutoNum type="arabicPeriod" startAt="7"/>
            </a:pPr>
            <a:r>
              <a:rPr lang="en-US" dirty="0" smtClean="0"/>
              <a:t>Guinness </a:t>
            </a:r>
            <a:r>
              <a:rPr lang="en-US" dirty="0"/>
              <a:t>Book of World Records: Anybody who has done any notable thing and probably what no one has done before is usually listed in Guinness Book of World Records. </a:t>
            </a:r>
            <a:endParaRPr lang="en-US" dirty="0" smtClean="0"/>
          </a:p>
          <a:p>
            <a:pPr marL="514350" indent="-514350">
              <a:buFont typeface="+mj-lt"/>
              <a:buAutoNum type="arabicPeriod" startAt="7"/>
            </a:pPr>
            <a:r>
              <a:rPr lang="en-US" dirty="0" smtClean="0"/>
              <a:t>Current </a:t>
            </a:r>
            <a:r>
              <a:rPr lang="en-US" dirty="0"/>
              <a:t>Biography: You no longer need to worry that you can find the date of birth of a notable personality or his middle name or even place of birth. Check current biographies. </a:t>
            </a:r>
          </a:p>
        </p:txBody>
      </p:sp>
      <p:sp>
        <p:nvSpPr>
          <p:cNvPr id="4" name="Slide Number Placeholder 3"/>
          <p:cNvSpPr>
            <a:spLocks noGrp="1"/>
          </p:cNvSpPr>
          <p:nvPr>
            <p:ph type="sldNum" sz="quarter" idx="12"/>
          </p:nvPr>
        </p:nvSpPr>
        <p:spPr/>
        <p:txBody>
          <a:bodyPr/>
          <a:lstStyle/>
          <a:p>
            <a:fld id="{BDA4FCA2-861E-40A7-9EEC-A37364162005}" type="slidenum">
              <a:rPr lang="en-US" smtClean="0"/>
              <a:t>54</a:t>
            </a:fld>
            <a:endParaRPr lang="en-US"/>
          </a:p>
        </p:txBody>
      </p:sp>
    </p:spTree>
    <p:extLst>
      <p:ext uri="{BB962C8B-B14F-4D97-AF65-F5344CB8AC3E}">
        <p14:creationId xmlns:p14="http://schemas.microsoft.com/office/powerpoint/2010/main" val="9783995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769936"/>
          </a:xfrm>
        </p:spPr>
        <p:txBody>
          <a:bodyPr>
            <a:normAutofit/>
          </a:bodyPr>
          <a:lstStyle/>
          <a:p>
            <a:pPr marL="514350" indent="-514350">
              <a:buFont typeface="+mj-lt"/>
              <a:buAutoNum type="arabicPeriod" startAt="10"/>
            </a:pPr>
            <a:r>
              <a:rPr lang="en-US" dirty="0" smtClean="0"/>
              <a:t>Trade </a:t>
            </a:r>
            <a:r>
              <a:rPr lang="en-US" dirty="0"/>
              <a:t>and Professional Journals and Newsletters: This will obviously contain useful information on businesses and related matter. </a:t>
            </a:r>
            <a:endParaRPr lang="en-US" dirty="0" smtClean="0"/>
          </a:p>
          <a:p>
            <a:pPr marL="514350" indent="-514350">
              <a:buFont typeface="+mj-lt"/>
              <a:buAutoNum type="arabicPeriod" startAt="10"/>
            </a:pPr>
            <a:r>
              <a:rPr lang="en-US" dirty="0" smtClean="0"/>
              <a:t>Reader’s </a:t>
            </a:r>
            <a:r>
              <a:rPr lang="en-US" dirty="0"/>
              <a:t>Guide and Reader’s Digest: Any reporter who is not reading Reader’s Guide or Reader’s Digest is obviously missing out on an important information loaded book that could be useful to the modern reporter. </a:t>
            </a:r>
            <a:endParaRPr lang="en-US" dirty="0" smtClean="0"/>
          </a:p>
          <a:p>
            <a:pPr marL="514350" indent="-514350">
              <a:buFont typeface="+mj-lt"/>
              <a:buAutoNum type="arabicPeriod" startAt="10"/>
            </a:pPr>
            <a:r>
              <a:rPr lang="en-US" dirty="0" smtClean="0"/>
              <a:t>Webster’s </a:t>
            </a:r>
            <a:r>
              <a:rPr lang="en-US" dirty="0"/>
              <a:t>New World Dictionary of the American Language: This is a good reference material for journalists. </a:t>
            </a:r>
          </a:p>
        </p:txBody>
      </p:sp>
      <p:sp>
        <p:nvSpPr>
          <p:cNvPr id="4" name="Slide Number Placeholder 3"/>
          <p:cNvSpPr>
            <a:spLocks noGrp="1"/>
          </p:cNvSpPr>
          <p:nvPr>
            <p:ph type="sldNum" sz="quarter" idx="12"/>
          </p:nvPr>
        </p:nvSpPr>
        <p:spPr/>
        <p:txBody>
          <a:bodyPr/>
          <a:lstStyle/>
          <a:p>
            <a:fld id="{BDA4FCA2-861E-40A7-9EEC-A37364162005}" type="slidenum">
              <a:rPr lang="en-US" smtClean="0"/>
              <a:t>55</a:t>
            </a:fld>
            <a:endParaRPr lang="en-US" dirty="0"/>
          </a:p>
        </p:txBody>
      </p:sp>
    </p:spTree>
    <p:extLst>
      <p:ext uri="{BB962C8B-B14F-4D97-AF65-F5344CB8AC3E}">
        <p14:creationId xmlns:p14="http://schemas.microsoft.com/office/powerpoint/2010/main" val="28353367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4495800"/>
          </a:xfrm>
        </p:spPr>
        <p:txBody>
          <a:bodyPr>
            <a:normAutofit/>
          </a:bodyPr>
          <a:lstStyle/>
          <a:p>
            <a:pPr marL="514350" indent="-514350">
              <a:buFont typeface="+mj-lt"/>
              <a:buAutoNum type="arabicPeriod" startAt="13"/>
            </a:pPr>
            <a:r>
              <a:rPr lang="en-US" dirty="0" smtClean="0"/>
              <a:t>Who’s </a:t>
            </a:r>
            <a:r>
              <a:rPr lang="en-US" dirty="0"/>
              <a:t>Who (St Martin’s, New York): This source of facts shows who is who as published by St. Martin’s. </a:t>
            </a:r>
            <a:endParaRPr lang="en-US" dirty="0" smtClean="0"/>
          </a:p>
          <a:p>
            <a:pPr marL="514350" indent="-514350">
              <a:buFont typeface="+mj-lt"/>
              <a:buAutoNum type="arabicPeriod" startAt="13"/>
            </a:pPr>
            <a:r>
              <a:rPr lang="en-US" dirty="0" smtClean="0"/>
              <a:t>Who’s </a:t>
            </a:r>
            <a:r>
              <a:rPr lang="en-US" dirty="0"/>
              <a:t>Who in America (Marquis): This source also shows who is who in America. </a:t>
            </a:r>
            <a:endParaRPr lang="en-US" dirty="0" smtClean="0"/>
          </a:p>
          <a:p>
            <a:pPr marL="514350" indent="-514350">
              <a:buFont typeface="+mj-lt"/>
              <a:buAutoNum type="arabicPeriod" startAt="13"/>
            </a:pPr>
            <a:r>
              <a:rPr lang="en-US" dirty="0" smtClean="0"/>
              <a:t>World </a:t>
            </a:r>
            <a:r>
              <a:rPr lang="en-US" dirty="0"/>
              <a:t>Almanac and Book of Facts: A book where you may probably find any meaningful </a:t>
            </a:r>
            <a:r>
              <a:rPr lang="en-US" dirty="0" smtClean="0"/>
              <a:t>thing </a:t>
            </a:r>
            <a:r>
              <a:rPr lang="en-US" dirty="0"/>
              <a:t>you are looking for. </a:t>
            </a:r>
            <a:endParaRPr lang="en-US" dirty="0" smtClean="0"/>
          </a:p>
          <a:p>
            <a:pPr marL="0" indent="0">
              <a:buNone/>
            </a:pPr>
            <a:r>
              <a:rPr lang="en-US" sz="2000" i="1" dirty="0"/>
              <a:t>These useful publications and others not mentioned here, enable reporters to verify data and so avoid unnecessary embarrassment caused by avoidable and </a:t>
            </a:r>
            <a:r>
              <a:rPr lang="en-US" sz="2000" i="1" dirty="0" smtClean="0"/>
              <a:t>recognizable </a:t>
            </a:r>
            <a:r>
              <a:rPr lang="en-US" sz="2000" i="1" dirty="0"/>
              <a:t>errors. </a:t>
            </a:r>
          </a:p>
        </p:txBody>
      </p:sp>
      <p:sp>
        <p:nvSpPr>
          <p:cNvPr id="5" name="Slide Number Placeholder 4"/>
          <p:cNvSpPr>
            <a:spLocks noGrp="1"/>
          </p:cNvSpPr>
          <p:nvPr>
            <p:ph type="sldNum" sz="quarter" idx="12"/>
          </p:nvPr>
        </p:nvSpPr>
        <p:spPr/>
        <p:txBody>
          <a:bodyPr/>
          <a:lstStyle/>
          <a:p>
            <a:fld id="{BDA4FCA2-861E-40A7-9EEC-A37364162005}" type="slidenum">
              <a:rPr lang="en-US" smtClean="0"/>
              <a:t>56</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5181600"/>
            <a:ext cx="560863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33600" y="5410200"/>
            <a:ext cx="4343400" cy="646331"/>
          </a:xfrm>
          <a:prstGeom prst="rect">
            <a:avLst/>
          </a:prstGeom>
          <a:noFill/>
        </p:spPr>
        <p:txBody>
          <a:bodyPr wrap="square" rtlCol="0">
            <a:spAutoFit/>
          </a:bodyPr>
          <a:lstStyle/>
          <a:p>
            <a:r>
              <a:rPr lang="en-US" dirty="0">
                <a:solidFill>
                  <a:schemeClr val="bg1">
                    <a:lumMod val="95000"/>
                  </a:schemeClr>
                </a:solidFill>
              </a:rPr>
              <a:t>Identify and discuss 10 useful places to verify facts as a reporter. </a:t>
            </a:r>
          </a:p>
        </p:txBody>
      </p:sp>
    </p:spTree>
    <p:extLst>
      <p:ext uri="{BB962C8B-B14F-4D97-AF65-F5344CB8AC3E}">
        <p14:creationId xmlns:p14="http://schemas.microsoft.com/office/powerpoint/2010/main" val="18859017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533400"/>
            <a:ext cx="5608806" cy="1152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BDA4FCA2-861E-40A7-9EEC-A37364162005}" type="slidenum">
              <a:rPr lang="en-US" smtClean="0"/>
              <a:t>57</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503" y="2828925"/>
            <a:ext cx="560863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504" y="1676400"/>
            <a:ext cx="560863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502" y="3981450"/>
            <a:ext cx="560863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2133600" y="685800"/>
            <a:ext cx="4419600" cy="830997"/>
          </a:xfrm>
          <a:prstGeom prst="rect">
            <a:avLst/>
          </a:prstGeom>
          <a:noFill/>
        </p:spPr>
        <p:txBody>
          <a:bodyPr wrap="square" rtlCol="0">
            <a:spAutoFit/>
          </a:bodyPr>
          <a:lstStyle/>
          <a:p>
            <a:r>
              <a:rPr lang="en-US" sz="1600" dirty="0">
                <a:solidFill>
                  <a:schemeClr val="bg1">
                    <a:lumMod val="95000"/>
                  </a:schemeClr>
                </a:solidFill>
              </a:rPr>
              <a:t>Will all your sources be reliable? How would you handle sources to ensure they do not get you into trouble? </a:t>
            </a:r>
          </a:p>
        </p:txBody>
      </p:sp>
      <p:sp>
        <p:nvSpPr>
          <p:cNvPr id="12" name="TextBox 11"/>
          <p:cNvSpPr txBox="1"/>
          <p:nvPr/>
        </p:nvSpPr>
        <p:spPr>
          <a:xfrm>
            <a:off x="2133599" y="1905000"/>
            <a:ext cx="4459539" cy="584775"/>
          </a:xfrm>
          <a:prstGeom prst="rect">
            <a:avLst/>
          </a:prstGeom>
          <a:noFill/>
        </p:spPr>
        <p:txBody>
          <a:bodyPr wrap="square" rtlCol="0">
            <a:spAutoFit/>
          </a:bodyPr>
          <a:lstStyle/>
          <a:p>
            <a:r>
              <a:rPr lang="en-US" sz="1600" dirty="0">
                <a:solidFill>
                  <a:schemeClr val="bg1">
                    <a:lumMod val="95000"/>
                  </a:schemeClr>
                </a:solidFill>
              </a:rPr>
              <a:t>Is interviewing and art or a science? Please, justify your answer with valid argument. </a:t>
            </a:r>
          </a:p>
        </p:txBody>
      </p:sp>
      <p:sp>
        <p:nvSpPr>
          <p:cNvPr id="13" name="TextBox 12"/>
          <p:cNvSpPr txBox="1"/>
          <p:nvPr/>
        </p:nvSpPr>
        <p:spPr>
          <a:xfrm>
            <a:off x="2133600" y="2971800"/>
            <a:ext cx="4343400" cy="830997"/>
          </a:xfrm>
          <a:prstGeom prst="rect">
            <a:avLst/>
          </a:prstGeom>
          <a:noFill/>
        </p:spPr>
        <p:txBody>
          <a:bodyPr wrap="square" rtlCol="0">
            <a:spAutoFit/>
          </a:bodyPr>
          <a:lstStyle/>
          <a:p>
            <a:r>
              <a:rPr lang="en-US" sz="1600" dirty="0">
                <a:solidFill>
                  <a:schemeClr val="bg1">
                    <a:lumMod val="95000"/>
                  </a:schemeClr>
                </a:solidFill>
              </a:rPr>
              <a:t>Discuss five primary types of interviews a news reporter could carry out in the course of his/her assignment</a:t>
            </a:r>
          </a:p>
        </p:txBody>
      </p:sp>
      <p:sp>
        <p:nvSpPr>
          <p:cNvPr id="14" name="TextBox 13"/>
          <p:cNvSpPr txBox="1"/>
          <p:nvPr/>
        </p:nvSpPr>
        <p:spPr>
          <a:xfrm>
            <a:off x="2133600" y="4267200"/>
            <a:ext cx="4419600" cy="584775"/>
          </a:xfrm>
          <a:prstGeom prst="rect">
            <a:avLst/>
          </a:prstGeom>
          <a:noFill/>
        </p:spPr>
        <p:txBody>
          <a:bodyPr wrap="square" rtlCol="0">
            <a:spAutoFit/>
          </a:bodyPr>
          <a:lstStyle/>
          <a:p>
            <a:r>
              <a:rPr lang="en-US" sz="1600" dirty="0">
                <a:solidFill>
                  <a:schemeClr val="bg1">
                    <a:lumMod val="95000"/>
                  </a:schemeClr>
                </a:solidFill>
              </a:rPr>
              <a:t>Discuss 10 effective approaches to carrying out a successful interview. </a:t>
            </a:r>
          </a:p>
        </p:txBody>
      </p:sp>
    </p:spTree>
    <p:extLst>
      <p:ext uri="{BB962C8B-B14F-4D97-AF65-F5344CB8AC3E}">
        <p14:creationId xmlns:p14="http://schemas.microsoft.com/office/powerpoint/2010/main" val="164501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WHAT IS NEWS ?</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b="1" dirty="0"/>
              <a:t>Prof. Charles Coates defined it thus:</a:t>
            </a:r>
            <a:endParaRPr lang="en-US" dirty="0"/>
          </a:p>
          <a:p>
            <a:r>
              <a:rPr lang="en-US" i="1" dirty="0"/>
              <a:t>News is what interests the reader, the viewer, the reporter, the editor, the producer, their spouses and their </a:t>
            </a:r>
            <a:r>
              <a:rPr lang="en-US" i="1" dirty="0" err="1"/>
              <a:t>neighbours</a:t>
            </a:r>
            <a:r>
              <a:rPr lang="en-US" i="1" dirty="0"/>
              <a:t>. News is what affects their diets and their lives.</a:t>
            </a:r>
            <a:endParaRPr lang="en-US" dirty="0"/>
          </a:p>
          <a:p>
            <a:pPr marL="0" indent="0">
              <a:buNone/>
            </a:pPr>
            <a:endParaRPr lang="en-US" dirty="0"/>
          </a:p>
          <a:p>
            <a:r>
              <a:rPr lang="en-US" b="1" dirty="0"/>
              <a:t>Sam Zelman of CNN says:</a:t>
            </a:r>
            <a:endParaRPr lang="en-US" dirty="0"/>
          </a:p>
          <a:p>
            <a:r>
              <a:rPr lang="en-US" i="1" dirty="0"/>
              <a:t>News is what is important because of its impact on society; it is what people need to know and what they want to know.</a:t>
            </a:r>
            <a:endParaRPr lang="en-US" dirty="0"/>
          </a:p>
          <a:p>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6</a:t>
            </a:fld>
            <a:endParaRPr lang="en-US"/>
          </a:p>
        </p:txBody>
      </p:sp>
    </p:spTree>
    <p:extLst>
      <p:ext uri="{BB962C8B-B14F-4D97-AF65-F5344CB8AC3E}">
        <p14:creationId xmlns:p14="http://schemas.microsoft.com/office/powerpoint/2010/main" val="22390070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WHAT IS NEWS ?</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dirty="0"/>
              <a:t>However, for this course, I will define news as </a:t>
            </a:r>
            <a:r>
              <a:rPr lang="en-US" i="1" dirty="0"/>
              <a:t>an accurate, unbiased account of a current, timely event, which is reported in the mass media and is significant to a large number of people in a locality. </a:t>
            </a:r>
            <a:r>
              <a:rPr lang="en-US" dirty="0"/>
              <a:t>Furthermore</a:t>
            </a:r>
            <a:r>
              <a:rPr lang="en-US" b="1" i="1" dirty="0"/>
              <a:t>,</a:t>
            </a:r>
            <a:r>
              <a:rPr lang="en-US" i="1" dirty="0"/>
              <a:t> </a:t>
            </a:r>
            <a:r>
              <a:rPr lang="en-US" dirty="0"/>
              <a:t>in contemporary thinking, today’s news is about real life, real people,</a:t>
            </a:r>
            <a:r>
              <a:rPr lang="en-US" i="1" dirty="0"/>
              <a:t> </a:t>
            </a:r>
            <a:r>
              <a:rPr lang="en-US" dirty="0"/>
              <a:t>real events, real places or real issues in a real world reported in real time using any available means of communication. </a:t>
            </a:r>
            <a:r>
              <a:rPr lang="en-US" dirty="0" err="1"/>
              <a:t>Agbese</a:t>
            </a:r>
            <a:r>
              <a:rPr lang="en-US" dirty="0"/>
              <a:t> (2008). </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7</a:t>
            </a:fld>
            <a:endParaRPr lang="en-US"/>
          </a:p>
        </p:txBody>
      </p:sp>
    </p:spTree>
    <p:extLst>
      <p:ext uri="{BB962C8B-B14F-4D97-AF65-F5344CB8AC3E}">
        <p14:creationId xmlns:p14="http://schemas.microsoft.com/office/powerpoint/2010/main" val="39020915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with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tx2"/>
                </a:solidFill>
              </a:rPr>
              <a:t>MODULE TWO</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b="1" dirty="0"/>
              <a:t>Types of news</a:t>
            </a:r>
            <a:br>
              <a:rPr lang="en-US" b="1" dirty="0"/>
            </a:br>
            <a:r>
              <a:rPr lang="en-US" dirty="0" err="1"/>
              <a:t>News</a:t>
            </a:r>
            <a:r>
              <a:rPr lang="en-US" dirty="0"/>
              <a:t> has a very broad sense, many experts who have their own definition to describe the sense of news. Of the many notions of news, then came the kinds of news in the community. The types of news are as follows</a:t>
            </a:r>
            <a:r>
              <a:rPr lang="en-US" dirty="0" smtClean="0"/>
              <a:t>.</a:t>
            </a:r>
          </a:p>
          <a:p>
            <a:pPr marL="0" indent="0">
              <a:buNone/>
            </a:pPr>
            <a:r>
              <a:rPr lang="en-US" dirty="0" smtClean="0"/>
              <a:t> </a:t>
            </a:r>
            <a:endParaRPr lang="en-US" dirty="0"/>
          </a:p>
          <a:p>
            <a:r>
              <a:rPr lang="en-US" b="1" dirty="0"/>
              <a:t>Straight News;</a:t>
            </a:r>
            <a:r>
              <a:rPr lang="en-US" dirty="0"/>
              <a:t> is straight news, as it is, and is usually written or delivered a short and straightforward.</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8</a:t>
            </a:fld>
            <a:endParaRPr lang="en-US"/>
          </a:p>
        </p:txBody>
      </p:sp>
    </p:spTree>
    <p:extLst>
      <p:ext uri="{BB962C8B-B14F-4D97-AF65-F5344CB8AC3E}">
        <p14:creationId xmlns:p14="http://schemas.microsoft.com/office/powerpoint/2010/main" val="62520969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TYPES OF NEWS</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b="1" dirty="0"/>
              <a:t>Depth News</a:t>
            </a:r>
            <a:r>
              <a:rPr lang="en-US" dirty="0"/>
              <a:t>; is reviewed in depth news. The things that are under the surface of the problem was developed by the creators of news, but still contains facts about the surface of the same problem</a:t>
            </a:r>
            <a:r>
              <a:rPr lang="en-US" dirty="0" smtClean="0"/>
              <a:t>.</a:t>
            </a:r>
          </a:p>
          <a:p>
            <a:pPr marL="0" indent="0">
              <a:buNone/>
            </a:pPr>
            <a:endParaRPr lang="en-US" dirty="0"/>
          </a:p>
          <a:p>
            <a:r>
              <a:rPr lang="en-US" b="1" dirty="0"/>
              <a:t>Investigation News</a:t>
            </a:r>
            <a:r>
              <a:rPr lang="en-US" dirty="0"/>
              <a:t>; is news that raised and developed on the basis of various investigations or studies or from other sources we deem reliable.</a:t>
            </a:r>
          </a:p>
          <a:p>
            <a:pPr marL="0" indent="0">
              <a:buNone/>
            </a:pPr>
            <a:endParaRPr lang="en-US" dirty="0"/>
          </a:p>
        </p:txBody>
      </p:sp>
      <p:sp>
        <p:nvSpPr>
          <p:cNvPr id="4" name="Slide Number Placeholder 3"/>
          <p:cNvSpPr>
            <a:spLocks noGrp="1"/>
          </p:cNvSpPr>
          <p:nvPr>
            <p:ph type="sldNum" sz="quarter" idx="12"/>
          </p:nvPr>
        </p:nvSpPr>
        <p:spPr/>
        <p:txBody>
          <a:bodyPr/>
          <a:lstStyle/>
          <a:p>
            <a:fld id="{BDA4FCA2-861E-40A7-9EEC-A37364162005}" type="slidenum">
              <a:rPr lang="en-US" smtClean="0"/>
              <a:t>9</a:t>
            </a:fld>
            <a:endParaRPr lang="en-US"/>
          </a:p>
        </p:txBody>
      </p:sp>
    </p:spTree>
    <p:extLst>
      <p:ext uri="{BB962C8B-B14F-4D97-AF65-F5344CB8AC3E}">
        <p14:creationId xmlns:p14="http://schemas.microsoft.com/office/powerpoint/2010/main" val="12329367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1770</TotalTime>
  <Words>4374</Words>
  <Application>Microsoft Office PowerPoint</Application>
  <PresentationFormat>On-screen Show (4:3)</PresentationFormat>
  <Paragraphs>361</Paragraphs>
  <Slides>57</Slides>
  <Notes>56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 Rounded MT Bold</vt:lpstr>
      <vt:lpstr>Calibri</vt:lpstr>
      <vt:lpstr>Trebuchet MS</vt:lpstr>
      <vt:lpstr>Wingdings</vt:lpstr>
      <vt:lpstr>Wingdings 2</vt:lpstr>
      <vt:lpstr>Opulent</vt:lpstr>
      <vt:lpstr>NEWS gathering</vt:lpstr>
      <vt:lpstr>PowerPoint Presentation</vt:lpstr>
      <vt:lpstr>INTRODUCTION</vt:lpstr>
      <vt:lpstr>What is News?</vt:lpstr>
      <vt:lpstr>WHAT IS NEWS ?</vt:lpstr>
      <vt:lpstr>WHAT IS NEWS ?</vt:lpstr>
      <vt:lpstr>WHAT IS NEWS ?</vt:lpstr>
      <vt:lpstr>MODULE TWO</vt:lpstr>
      <vt:lpstr>TYPES OF NEWS</vt:lpstr>
      <vt:lpstr>TYEPES OF NEWS</vt:lpstr>
      <vt:lpstr>TYPES OF NEWS</vt:lpstr>
      <vt:lpstr>TYPES OF NEWS</vt:lpstr>
      <vt:lpstr>MODULE THREE</vt:lpstr>
      <vt:lpstr>   THE SIX MOST IMPORTANT CHARACTERISTICS OF NEWS</vt:lpstr>
      <vt:lpstr>THE SIX MOST IMPORTANT CHARACTERISTICS OF NEWS</vt:lpstr>
      <vt:lpstr>THE SIX MOST IMPORTANT CHARACTERISTICS OF NEWS</vt:lpstr>
      <vt:lpstr>THE SIX MOST IMPORTANT CHARACTERISTICS OF NEWS</vt:lpstr>
      <vt:lpstr>THE SIX MOST IMPORTANT CHARACTERISTICS OF NEWS</vt:lpstr>
      <vt:lpstr>MODULE FOUR</vt:lpstr>
      <vt:lpstr>Determinants</vt:lpstr>
      <vt:lpstr>Determinants</vt:lpstr>
      <vt:lpstr>Determinants</vt:lpstr>
      <vt:lpstr>Determinants</vt:lpstr>
      <vt:lpstr>Determinants</vt:lpstr>
      <vt:lpstr>Determinants</vt:lpstr>
      <vt:lpstr>Determinants</vt:lpstr>
      <vt:lpstr>Determinants</vt:lpstr>
      <vt:lpstr>Determinants</vt:lpstr>
      <vt:lpstr>B: COMPONENTS OF  NEWS</vt:lpstr>
      <vt:lpstr>COMPONENTS OF  NEWS</vt:lpstr>
      <vt:lpstr>DEFINITIONS OF NEW GATHERING</vt:lpstr>
      <vt:lpstr>Conducive environment and condition for information gathering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OBSERVATION AND LISTENING SKILLS</vt:lpstr>
      <vt:lpstr>Establishing Rapport with a Source </vt:lpstr>
      <vt:lpstr>PowerPoint Presentation</vt:lpstr>
      <vt:lpstr>PowerPoint Presentation</vt:lpstr>
      <vt:lpstr>PowerPoint Presentation</vt:lpstr>
      <vt:lpstr>PowerPoint Presentation</vt:lpstr>
      <vt:lpstr>How to Ensure Accuracy in an Interview</vt:lpstr>
      <vt:lpstr>PowerPoint Presentation</vt:lpstr>
      <vt:lpstr>PowerPoint Presentation</vt:lpstr>
      <vt:lpstr>Practical assignment -library</vt:lpstr>
      <vt:lpstr>Checking the Facts of a Story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NEWS CONCEPT AND VALUES</dc:title>
  <dc:creator>TV STUDIO</dc:creator>
  <cp:lastModifiedBy>Dean of Students</cp:lastModifiedBy>
  <cp:revision>54</cp:revision>
  <dcterms:created xsi:type="dcterms:W3CDTF">2020-04-06T08:43:07Z</dcterms:created>
  <dcterms:modified xsi:type="dcterms:W3CDTF">2024-01-29T11:53:28Z</dcterms:modified>
</cp:coreProperties>
</file>